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514" r:id="rId5"/>
    <p:sldId id="257" r:id="rId6"/>
    <p:sldId id="283" r:id="rId7"/>
    <p:sldId id="531" r:id="rId8"/>
    <p:sldId id="564" r:id="rId9"/>
    <p:sldId id="563" r:id="rId10"/>
    <p:sldId id="515" r:id="rId11"/>
    <p:sldId id="565" r:id="rId12"/>
    <p:sldId id="566" r:id="rId13"/>
    <p:sldId id="568" r:id="rId14"/>
    <p:sldId id="536" r:id="rId15"/>
    <p:sldId id="537" r:id="rId16"/>
    <p:sldId id="538" r:id="rId17"/>
    <p:sldId id="569" r:id="rId18"/>
    <p:sldId id="570" r:id="rId19"/>
    <p:sldId id="571" r:id="rId20"/>
    <p:sldId id="572" r:id="rId21"/>
    <p:sldId id="573" r:id="rId22"/>
    <p:sldId id="574" r:id="rId23"/>
    <p:sldId id="576" r:id="rId24"/>
    <p:sldId id="577" r:id="rId25"/>
    <p:sldId id="578" r:id="rId26"/>
    <p:sldId id="579" r:id="rId27"/>
    <p:sldId id="581" r:id="rId28"/>
    <p:sldId id="580" r:id="rId29"/>
    <p:sldId id="583" r:id="rId30"/>
    <p:sldId id="5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042"/>
    <a:srgbClr val="FBD350"/>
    <a:srgbClr val="105A70"/>
    <a:srgbClr val="920075"/>
    <a:srgbClr val="F6F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2FAC27-23B6-D442-3391-DCE7F3EB4517}" v="78" dt="2024-07-01T17:37:28.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588B-75C7-2E49-8246-5AA20E032E46}"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EEDE6-A92A-0644-99D9-F2E3FD0A4DB3}" type="slidenum">
              <a:rPr lang="en-US" smtClean="0"/>
              <a:t>‹#›</a:t>
            </a:fld>
            <a:endParaRPr lang="en-US"/>
          </a:p>
        </p:txBody>
      </p:sp>
    </p:spTree>
    <p:extLst>
      <p:ext uri="{BB962C8B-B14F-4D97-AF65-F5344CB8AC3E}">
        <p14:creationId xmlns:p14="http://schemas.microsoft.com/office/powerpoint/2010/main" val="348298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cs typeface="Helvetica"/>
            </a:endParaRPr>
          </a:p>
        </p:txBody>
      </p:sp>
      <p:sp>
        <p:nvSpPr>
          <p:cNvPr id="4" name="Slide Number Placeholder 3"/>
          <p:cNvSpPr>
            <a:spLocks noGrp="1"/>
          </p:cNvSpPr>
          <p:nvPr>
            <p:ph type="sldNum" sz="quarter" idx="5"/>
          </p:nvPr>
        </p:nvSpPr>
        <p:spPr/>
        <p:txBody>
          <a:bodyPr/>
          <a:lstStyle/>
          <a:p>
            <a:fld id="{D46192CE-45DB-B442-A270-E30110EEEBD8}" type="slidenum">
              <a:rPr lang="en-US" smtClean="0"/>
              <a:t>1</a:t>
            </a:fld>
            <a:endParaRPr lang="en-US"/>
          </a:p>
        </p:txBody>
      </p:sp>
    </p:spTree>
    <p:extLst>
      <p:ext uri="{BB962C8B-B14F-4D97-AF65-F5344CB8AC3E}">
        <p14:creationId xmlns:p14="http://schemas.microsoft.com/office/powerpoint/2010/main" val="395930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10</a:t>
            </a:fld>
            <a:endParaRPr lang="en-US"/>
          </a:p>
        </p:txBody>
      </p:sp>
    </p:spTree>
    <p:extLst>
      <p:ext uri="{BB962C8B-B14F-4D97-AF65-F5344CB8AC3E}">
        <p14:creationId xmlns:p14="http://schemas.microsoft.com/office/powerpoint/2010/main" val="272006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11</a:t>
            </a:fld>
            <a:endParaRPr lang="en-US"/>
          </a:p>
        </p:txBody>
      </p:sp>
    </p:spTree>
    <p:extLst>
      <p:ext uri="{BB962C8B-B14F-4D97-AF65-F5344CB8AC3E}">
        <p14:creationId xmlns:p14="http://schemas.microsoft.com/office/powerpoint/2010/main" val="216097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12</a:t>
            </a:fld>
            <a:endParaRPr lang="en-GB"/>
          </a:p>
        </p:txBody>
      </p:sp>
    </p:spTree>
    <p:extLst>
      <p:ext uri="{BB962C8B-B14F-4D97-AF65-F5344CB8AC3E}">
        <p14:creationId xmlns:p14="http://schemas.microsoft.com/office/powerpoint/2010/main" val="682065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13</a:t>
            </a:fld>
            <a:endParaRPr lang="en-US"/>
          </a:p>
        </p:txBody>
      </p:sp>
    </p:spTree>
    <p:extLst>
      <p:ext uri="{BB962C8B-B14F-4D97-AF65-F5344CB8AC3E}">
        <p14:creationId xmlns:p14="http://schemas.microsoft.com/office/powerpoint/2010/main" val="2154126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14</a:t>
            </a:fld>
            <a:endParaRPr lang="en-US"/>
          </a:p>
        </p:txBody>
      </p:sp>
    </p:spTree>
    <p:extLst>
      <p:ext uri="{BB962C8B-B14F-4D97-AF65-F5344CB8AC3E}">
        <p14:creationId xmlns:p14="http://schemas.microsoft.com/office/powerpoint/2010/main" val="706647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15</a:t>
            </a:fld>
            <a:endParaRPr lang="en-US"/>
          </a:p>
        </p:txBody>
      </p:sp>
    </p:spTree>
    <p:extLst>
      <p:ext uri="{BB962C8B-B14F-4D97-AF65-F5344CB8AC3E}">
        <p14:creationId xmlns:p14="http://schemas.microsoft.com/office/powerpoint/2010/main" val="64464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16</a:t>
            </a:fld>
            <a:endParaRPr lang="en-GB"/>
          </a:p>
        </p:txBody>
      </p:sp>
    </p:spTree>
    <p:extLst>
      <p:ext uri="{BB962C8B-B14F-4D97-AF65-F5344CB8AC3E}">
        <p14:creationId xmlns:p14="http://schemas.microsoft.com/office/powerpoint/2010/main" val="800182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17</a:t>
            </a:fld>
            <a:endParaRPr lang="en-US"/>
          </a:p>
        </p:txBody>
      </p:sp>
    </p:spTree>
    <p:extLst>
      <p:ext uri="{BB962C8B-B14F-4D97-AF65-F5344CB8AC3E}">
        <p14:creationId xmlns:p14="http://schemas.microsoft.com/office/powerpoint/2010/main" val="226414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18</a:t>
            </a:fld>
            <a:endParaRPr lang="en-GB"/>
          </a:p>
        </p:txBody>
      </p:sp>
    </p:spTree>
    <p:extLst>
      <p:ext uri="{BB962C8B-B14F-4D97-AF65-F5344CB8AC3E}">
        <p14:creationId xmlns:p14="http://schemas.microsoft.com/office/powerpoint/2010/main" val="283099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19</a:t>
            </a:fld>
            <a:endParaRPr lang="en-US"/>
          </a:p>
        </p:txBody>
      </p:sp>
    </p:spTree>
    <p:extLst>
      <p:ext uri="{BB962C8B-B14F-4D97-AF65-F5344CB8AC3E}">
        <p14:creationId xmlns:p14="http://schemas.microsoft.com/office/powerpoint/2010/main" val="379226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46192CE-45DB-B442-A270-E30110EEEBD8}" type="slidenum">
              <a:rPr lang="en-US" smtClean="0"/>
              <a:t>2</a:t>
            </a:fld>
            <a:endParaRPr lang="en-US"/>
          </a:p>
        </p:txBody>
      </p:sp>
    </p:spTree>
    <p:extLst>
      <p:ext uri="{BB962C8B-B14F-4D97-AF65-F5344CB8AC3E}">
        <p14:creationId xmlns:p14="http://schemas.microsoft.com/office/powerpoint/2010/main" val="544652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21</a:t>
            </a:fld>
            <a:endParaRPr lang="en-GB"/>
          </a:p>
        </p:txBody>
      </p:sp>
    </p:spTree>
    <p:extLst>
      <p:ext uri="{BB962C8B-B14F-4D97-AF65-F5344CB8AC3E}">
        <p14:creationId xmlns:p14="http://schemas.microsoft.com/office/powerpoint/2010/main" val="2897431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22</a:t>
            </a:fld>
            <a:endParaRPr lang="en-US"/>
          </a:p>
        </p:txBody>
      </p:sp>
    </p:spTree>
    <p:extLst>
      <p:ext uri="{BB962C8B-B14F-4D97-AF65-F5344CB8AC3E}">
        <p14:creationId xmlns:p14="http://schemas.microsoft.com/office/powerpoint/2010/main" val="35020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24</a:t>
            </a:fld>
            <a:endParaRPr lang="en-US"/>
          </a:p>
        </p:txBody>
      </p:sp>
    </p:spTree>
    <p:extLst>
      <p:ext uri="{BB962C8B-B14F-4D97-AF65-F5344CB8AC3E}">
        <p14:creationId xmlns:p14="http://schemas.microsoft.com/office/powerpoint/2010/main" val="3822398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25</a:t>
            </a:fld>
            <a:endParaRPr lang="en-GB"/>
          </a:p>
        </p:txBody>
      </p:sp>
    </p:spTree>
    <p:extLst>
      <p:ext uri="{BB962C8B-B14F-4D97-AF65-F5344CB8AC3E}">
        <p14:creationId xmlns:p14="http://schemas.microsoft.com/office/powerpoint/2010/main" val="1225270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26</a:t>
            </a:fld>
            <a:endParaRPr lang="en-US"/>
          </a:p>
        </p:txBody>
      </p:sp>
    </p:spTree>
    <p:extLst>
      <p:ext uri="{BB962C8B-B14F-4D97-AF65-F5344CB8AC3E}">
        <p14:creationId xmlns:p14="http://schemas.microsoft.com/office/powerpoint/2010/main" val="2320935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27</a:t>
            </a:fld>
            <a:endParaRPr lang="en-US"/>
          </a:p>
        </p:txBody>
      </p:sp>
    </p:spTree>
    <p:extLst>
      <p:ext uri="{BB962C8B-B14F-4D97-AF65-F5344CB8AC3E}">
        <p14:creationId xmlns:p14="http://schemas.microsoft.com/office/powerpoint/2010/main" val="4168129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28</a:t>
            </a:fld>
            <a:endParaRPr lang="en-US"/>
          </a:p>
        </p:txBody>
      </p:sp>
    </p:spTree>
    <p:extLst>
      <p:ext uri="{BB962C8B-B14F-4D97-AF65-F5344CB8AC3E}">
        <p14:creationId xmlns:p14="http://schemas.microsoft.com/office/powerpoint/2010/main" val="49136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cs typeface="Calibri"/>
            </a:endParaRPr>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3</a:t>
            </a:fld>
            <a:endParaRPr lang="en-GB"/>
          </a:p>
        </p:txBody>
      </p:sp>
    </p:spTree>
    <p:extLst>
      <p:ext uri="{BB962C8B-B14F-4D97-AF65-F5344CB8AC3E}">
        <p14:creationId xmlns:p14="http://schemas.microsoft.com/office/powerpoint/2010/main" val="413716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4</a:t>
            </a:fld>
            <a:endParaRPr lang="en-US"/>
          </a:p>
        </p:txBody>
      </p:sp>
    </p:spTree>
    <p:extLst>
      <p:ext uri="{BB962C8B-B14F-4D97-AF65-F5344CB8AC3E}">
        <p14:creationId xmlns:p14="http://schemas.microsoft.com/office/powerpoint/2010/main" val="194431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5</a:t>
            </a:fld>
            <a:endParaRPr lang="en-US"/>
          </a:p>
        </p:txBody>
      </p:sp>
    </p:spTree>
    <p:extLst>
      <p:ext uri="{BB962C8B-B14F-4D97-AF65-F5344CB8AC3E}">
        <p14:creationId xmlns:p14="http://schemas.microsoft.com/office/powerpoint/2010/main" val="331512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6</a:t>
            </a:fld>
            <a:endParaRPr lang="en-US"/>
          </a:p>
        </p:txBody>
      </p:sp>
    </p:spTree>
    <p:extLst>
      <p:ext uri="{BB962C8B-B14F-4D97-AF65-F5344CB8AC3E}">
        <p14:creationId xmlns:p14="http://schemas.microsoft.com/office/powerpoint/2010/main" val="291230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7</a:t>
            </a:fld>
            <a:endParaRPr lang="en-GB"/>
          </a:p>
        </p:txBody>
      </p:sp>
    </p:spTree>
    <p:extLst>
      <p:ext uri="{BB962C8B-B14F-4D97-AF65-F5344CB8AC3E}">
        <p14:creationId xmlns:p14="http://schemas.microsoft.com/office/powerpoint/2010/main" val="308489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CEEDE6-A92A-0644-99D9-F2E3FD0A4DB3}" type="slidenum">
              <a:rPr lang="en-US" smtClean="0"/>
              <a:t>8</a:t>
            </a:fld>
            <a:endParaRPr lang="en-US"/>
          </a:p>
        </p:txBody>
      </p:sp>
    </p:spTree>
    <p:extLst>
      <p:ext uri="{BB962C8B-B14F-4D97-AF65-F5344CB8AC3E}">
        <p14:creationId xmlns:p14="http://schemas.microsoft.com/office/powerpoint/2010/main" val="201766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CEEDE6-A92A-0644-99D9-F2E3FD0A4DB3}" type="slidenum">
              <a:rPr lang="en-US" smtClean="0"/>
              <a:t>9</a:t>
            </a:fld>
            <a:endParaRPr lang="en-US"/>
          </a:p>
        </p:txBody>
      </p:sp>
    </p:spTree>
    <p:extLst>
      <p:ext uri="{BB962C8B-B14F-4D97-AF65-F5344CB8AC3E}">
        <p14:creationId xmlns:p14="http://schemas.microsoft.com/office/powerpoint/2010/main" val="4139136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973E5-DA11-519C-A96F-D1A7C91D5671}"/>
              </a:ext>
            </a:extLst>
          </p:cNvPr>
          <p:cNvPicPr>
            <a:picLocks noChangeAspect="1"/>
          </p:cNvPicPr>
          <p:nvPr userDrawn="1"/>
        </p:nvPicPr>
        <p:blipFill>
          <a:blip r:embed="rId2"/>
          <a:srcRect/>
          <a:stretch/>
        </p:blipFill>
        <p:spPr>
          <a:xfrm>
            <a:off x="-48768" y="-49377"/>
            <a:ext cx="12289536" cy="6956754"/>
          </a:xfrm>
          <a:prstGeom prst="rect">
            <a:avLst/>
          </a:prstGeom>
        </p:spPr>
      </p:pic>
      <p:sp>
        <p:nvSpPr>
          <p:cNvPr id="5" name="Rectangle 4">
            <a:extLst>
              <a:ext uri="{FF2B5EF4-FFF2-40B4-BE49-F238E27FC236}">
                <a16:creationId xmlns:a16="http://schemas.microsoft.com/office/drawing/2014/main" id="{BD231B16-8ACC-F81D-8E60-EA17D8E2B2CD}"/>
              </a:ext>
            </a:extLst>
          </p:cNvPr>
          <p:cNvSpPr/>
          <p:nvPr userDrawn="1"/>
        </p:nvSpPr>
        <p:spPr>
          <a:xfrm>
            <a:off x="421806"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5856063" y="463545"/>
            <a:ext cx="5054686" cy="1914041"/>
          </a:xfrm>
          <a:prstGeom prst="rect">
            <a:avLst/>
          </a:prstGeom>
        </p:spPr>
      </p:pic>
      <p:sp>
        <p:nvSpPr>
          <p:cNvPr id="13" name="Picture Placeholder 12">
            <a:extLst>
              <a:ext uri="{FF2B5EF4-FFF2-40B4-BE49-F238E27FC236}">
                <a16:creationId xmlns:a16="http://schemas.microsoft.com/office/drawing/2014/main" id="{34582C8F-A152-A5C7-47A8-86E0C884D881}"/>
              </a:ext>
            </a:extLst>
          </p:cNvPr>
          <p:cNvSpPr>
            <a:spLocks noGrp="1"/>
          </p:cNvSpPr>
          <p:nvPr>
            <p:ph type="pic" sz="quarter" idx="10"/>
          </p:nvPr>
        </p:nvSpPr>
        <p:spPr>
          <a:xfrm>
            <a:off x="693738" y="609600"/>
            <a:ext cx="5162550" cy="5541963"/>
          </a:xfrm>
        </p:spPr>
        <p:txBody>
          <a:bodyPr/>
          <a:lstStyle/>
          <a:p>
            <a:endParaRPr lang="en-US"/>
          </a:p>
        </p:txBody>
      </p:sp>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6105647" y="2438288"/>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6105646" y="4139966"/>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6105646" y="4827563"/>
            <a:ext cx="4052888" cy="776986"/>
          </a:xfrm>
        </p:spPr>
        <p:txBody>
          <a:bodyPr>
            <a:noAutofit/>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6105646" y="5822386"/>
            <a:ext cx="4052888" cy="322360"/>
          </a:xfrm>
        </p:spPr>
        <p:txBody>
          <a:bodyPr>
            <a:noAutofit/>
          </a:bodyPr>
          <a:lstStyle>
            <a:lvl1pPr>
              <a:defRPr sz="2000"/>
            </a:lvl1pPr>
          </a:lstStyle>
          <a:p>
            <a:pPr lvl="0"/>
            <a:r>
              <a:rPr lang="en-US"/>
              <a:t>Date</a:t>
            </a:r>
          </a:p>
        </p:txBody>
      </p:sp>
    </p:spTree>
    <p:extLst>
      <p:ext uri="{BB962C8B-B14F-4D97-AF65-F5344CB8AC3E}">
        <p14:creationId xmlns:p14="http://schemas.microsoft.com/office/powerpoint/2010/main" val="33321689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image -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51D420-3C59-0BDA-A7DE-CF5DF409DE36}"/>
              </a:ext>
            </a:extLst>
          </p:cNvPr>
          <p:cNvPicPr>
            <a:picLocks noChangeAspect="1"/>
          </p:cNvPicPr>
          <p:nvPr userDrawn="1"/>
        </p:nvPicPr>
        <p:blipFill>
          <a:blip r:embed="rId2"/>
          <a:srcRect/>
          <a:stretch/>
        </p:blipFill>
        <p:spPr>
          <a:xfrm>
            <a:off x="-58069" y="-49377"/>
            <a:ext cx="12289536" cy="6956754"/>
          </a:xfrm>
          <a:prstGeom prst="rect">
            <a:avLst/>
          </a:prstGeom>
        </p:spPr>
      </p:pic>
      <p:sp>
        <p:nvSpPr>
          <p:cNvPr id="8" name="Rectangle 7">
            <a:extLst>
              <a:ext uri="{FF2B5EF4-FFF2-40B4-BE49-F238E27FC236}">
                <a16:creationId xmlns:a16="http://schemas.microsoft.com/office/drawing/2014/main" id="{5AD50CF7-9777-C149-D97A-123AD8CF4C98}"/>
              </a:ext>
            </a:extLst>
          </p:cNvPr>
          <p:cNvSpPr/>
          <p:nvPr userDrawn="1"/>
        </p:nvSpPr>
        <p:spPr>
          <a:xfrm>
            <a:off x="412505"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631188" y="366479"/>
            <a:ext cx="7158145" cy="2710551"/>
          </a:xfrm>
          <a:prstGeom prst="rect">
            <a:avLst/>
          </a:prstGeom>
        </p:spPr>
      </p:pic>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900771" y="2925456"/>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894029" y="4067738"/>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894029" y="4755335"/>
            <a:ext cx="4052888" cy="776986"/>
          </a:xfrm>
        </p:spPr>
        <p:txBody>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894029" y="5750158"/>
            <a:ext cx="4052888" cy="322360"/>
          </a:xfrm>
        </p:spPr>
        <p:txBody>
          <a:bodyPr>
            <a:noAutofit/>
          </a:bodyPr>
          <a:lstStyle>
            <a:lvl1pPr>
              <a:defRPr sz="2000"/>
            </a:lvl1pPr>
          </a:lstStyle>
          <a:p>
            <a:pPr lvl="0"/>
            <a:r>
              <a:rPr lang="en-US"/>
              <a:t>Date</a:t>
            </a:r>
          </a:p>
        </p:txBody>
      </p:sp>
      <p:pic>
        <p:nvPicPr>
          <p:cNvPr id="6" name="Picture 5" descr="A logo with lines and dots&#10;&#10;Description automatically generated">
            <a:extLst>
              <a:ext uri="{FF2B5EF4-FFF2-40B4-BE49-F238E27FC236}">
                <a16:creationId xmlns:a16="http://schemas.microsoft.com/office/drawing/2014/main" id="{C71B7AFF-7F85-2F1A-1AF5-194FA2E0A1DA}"/>
              </a:ext>
            </a:extLst>
          </p:cNvPr>
          <p:cNvPicPr>
            <a:picLocks noChangeAspect="1"/>
          </p:cNvPicPr>
          <p:nvPr userDrawn="1"/>
        </p:nvPicPr>
        <p:blipFill rotWithShape="1">
          <a:blip r:embed="rId4">
            <a:alphaModFix amt="15000"/>
          </a:blip>
          <a:srcRect l="10315" t="21080" r="45673" b="27533"/>
          <a:stretch/>
        </p:blipFill>
        <p:spPr>
          <a:xfrm>
            <a:off x="7597745" y="402842"/>
            <a:ext cx="4181749" cy="5901981"/>
          </a:xfrm>
          <a:prstGeom prst="rect">
            <a:avLst/>
          </a:prstGeom>
        </p:spPr>
      </p:pic>
    </p:spTree>
    <p:extLst>
      <p:ext uri="{BB962C8B-B14F-4D97-AF65-F5344CB8AC3E}">
        <p14:creationId xmlns:p14="http://schemas.microsoft.com/office/powerpoint/2010/main" val="5929658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CD53FE-C189-4D65-297F-1BE50C022828}"/>
              </a:ext>
            </a:extLst>
          </p:cNvPr>
          <p:cNvPicPr>
            <a:picLocks noChangeAspect="1"/>
          </p:cNvPicPr>
          <p:nvPr userDrawn="1"/>
        </p:nvPicPr>
        <p:blipFill>
          <a:blip r:embed="rId2"/>
          <a:srcRect/>
          <a:stretch/>
        </p:blipFill>
        <p:spPr>
          <a:xfrm>
            <a:off x="-48768" y="-49377"/>
            <a:ext cx="12289536" cy="6956754"/>
          </a:xfrm>
          <a:prstGeom prst="rect">
            <a:avLst/>
          </a:prstGeom>
        </p:spPr>
      </p:pic>
      <p:sp>
        <p:nvSpPr>
          <p:cNvPr id="15" name="Rectangle 14">
            <a:extLst>
              <a:ext uri="{FF2B5EF4-FFF2-40B4-BE49-F238E27FC236}">
                <a16:creationId xmlns:a16="http://schemas.microsoft.com/office/drawing/2014/main" id="{5459B324-8C02-0363-F2A7-7E8473D7759E}"/>
              </a:ext>
            </a:extLst>
          </p:cNvPr>
          <p:cNvSpPr/>
          <p:nvPr userDrawn="1"/>
        </p:nvSpPr>
        <p:spPr>
          <a:xfrm>
            <a:off x="412505" y="402843"/>
            <a:ext cx="11366989" cy="5819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16" name="Rectangle 15">
            <a:extLst>
              <a:ext uri="{FF2B5EF4-FFF2-40B4-BE49-F238E27FC236}">
                <a16:creationId xmlns:a16="http://schemas.microsoft.com/office/drawing/2014/main" id="{92A686F9-D7B8-EF45-BFE4-780B08F7E9B7}"/>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8">
            <a:extLst>
              <a:ext uri="{FF2B5EF4-FFF2-40B4-BE49-F238E27FC236}">
                <a16:creationId xmlns:a16="http://schemas.microsoft.com/office/drawing/2014/main" id="{363E5F84-0B8D-05B4-F367-2004E46752D0}"/>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18" name="Straight Connector 17">
            <a:extLst>
              <a:ext uri="{FF2B5EF4-FFF2-40B4-BE49-F238E27FC236}">
                <a16:creationId xmlns:a16="http://schemas.microsoft.com/office/drawing/2014/main" id="{A9CF36D5-2EC5-C8F6-EFEF-DB24CA3A8CE2}"/>
              </a:ext>
            </a:extLst>
          </p:cNvPr>
          <p:cNvCxnSpPr>
            <a:cxnSpLocks/>
          </p:cNvCxnSpPr>
          <p:nvPr userDrawn="1"/>
        </p:nvCxnSpPr>
        <p:spPr>
          <a:xfrm flipV="1">
            <a:off x="6096000" y="6397210"/>
            <a:ext cx="0" cy="6131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0CE9F3E-7185-9BA0-2813-1F400A3E3856}"/>
              </a:ext>
            </a:extLst>
          </p:cNvPr>
          <p:cNvSpPr/>
          <p:nvPr userDrawn="1"/>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46E5B10-F23E-FF10-A77D-D114BF73B0F6}"/>
              </a:ext>
            </a:extLst>
          </p:cNvPr>
          <p:cNvPicPr>
            <a:picLocks noChangeAspect="1"/>
          </p:cNvPicPr>
          <p:nvPr userDrawn="1"/>
        </p:nvPicPr>
        <p:blipFill>
          <a:blip r:embed="rId3"/>
          <a:srcRect/>
          <a:stretch/>
        </p:blipFill>
        <p:spPr>
          <a:xfrm>
            <a:off x="3954105" y="6304824"/>
            <a:ext cx="1460852" cy="553176"/>
          </a:xfrm>
          <a:prstGeom prst="rect">
            <a:avLst/>
          </a:prstGeom>
        </p:spPr>
      </p:pic>
      <p:sp>
        <p:nvSpPr>
          <p:cNvPr id="21" name="TextBox 20">
            <a:extLst>
              <a:ext uri="{FF2B5EF4-FFF2-40B4-BE49-F238E27FC236}">
                <a16:creationId xmlns:a16="http://schemas.microsoft.com/office/drawing/2014/main" id="{09AAFC26-9EC9-5D04-55A0-1E61D964EFC5}"/>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62BBA9D2-5D31-A98F-B3D2-DE64B6FBC6A9}"/>
              </a:ext>
            </a:extLst>
          </p:cNvPr>
          <p:cNvSpPr>
            <a:spLocks noGrp="1"/>
          </p:cNvSpPr>
          <p:nvPr>
            <p:ph type="body" sz="quarter" idx="10" hasCustomPrompt="1"/>
          </p:nvPr>
        </p:nvSpPr>
        <p:spPr>
          <a:xfrm>
            <a:off x="685800" y="695980"/>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0848310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293F0D-1365-B6DA-7695-693977AB9AF8}"/>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8">
            <a:extLst>
              <a:ext uri="{FF2B5EF4-FFF2-40B4-BE49-F238E27FC236}">
                <a16:creationId xmlns:a16="http://schemas.microsoft.com/office/drawing/2014/main" id="{F1D88A22-2044-F4FD-8192-9F884EAFBD76}"/>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FA6D4C0A-18B5-F947-6855-19296F082836}"/>
              </a:ext>
            </a:extLst>
          </p:cNvPr>
          <p:cNvCxnSpPr>
            <a:cxnSpLocks/>
          </p:cNvCxnSpPr>
          <p:nvPr userDrawn="1"/>
        </p:nvCxnSpPr>
        <p:spPr>
          <a:xfrm flipV="1">
            <a:off x="6096000" y="6382696"/>
            <a:ext cx="0" cy="475307"/>
          </a:xfrm>
          <a:prstGeom prst="line">
            <a:avLst/>
          </a:prstGeom>
          <a:ln w="57150">
            <a:solidFill>
              <a:srgbClr val="28798C"/>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9912442-51C8-57D1-295D-DC05303CC1AF}"/>
              </a:ext>
            </a:extLst>
          </p:cNvPr>
          <p:cNvSpPr/>
          <p:nvPr userDrawn="1"/>
        </p:nvSpPr>
        <p:spPr>
          <a:xfrm>
            <a:off x="6023540" y="6310232"/>
            <a:ext cx="144925" cy="144925"/>
          </a:xfrm>
          <a:prstGeom prst="ellipse">
            <a:avLst/>
          </a:prstGeom>
          <a:solidFill>
            <a:srgbClr val="287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287E82-8360-73BA-D5D8-A9183CEE32F6}"/>
              </a:ext>
            </a:extLst>
          </p:cNvPr>
          <p:cNvPicPr>
            <a:picLocks noChangeAspect="1"/>
          </p:cNvPicPr>
          <p:nvPr userDrawn="1"/>
        </p:nvPicPr>
        <p:blipFill>
          <a:blip r:embed="rId2"/>
          <a:stretch>
            <a:fillRect/>
          </a:stretch>
        </p:blipFill>
        <p:spPr>
          <a:xfrm>
            <a:off x="4019344" y="6387902"/>
            <a:ext cx="1321480" cy="382330"/>
          </a:xfrm>
          <a:prstGeom prst="rect">
            <a:avLst/>
          </a:prstGeom>
        </p:spPr>
      </p:pic>
      <p:sp>
        <p:nvSpPr>
          <p:cNvPr id="12" name="TextBox 11">
            <a:extLst>
              <a:ext uri="{FF2B5EF4-FFF2-40B4-BE49-F238E27FC236}">
                <a16:creationId xmlns:a16="http://schemas.microsoft.com/office/drawing/2014/main" id="{9D953EF7-32CA-79CB-911B-27E9E64C5B7A}"/>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rgbClr val="404042"/>
                </a:solidFill>
                <a:latin typeface="Roboto" panose="02000000000000000000" pitchFamily="2" charset="0"/>
                <a:ea typeface="Roboto" panose="02000000000000000000" pitchFamily="2" charset="0"/>
              </a:rPr>
              <a:t>vita.virginia.gov</a:t>
            </a:r>
            <a:endParaRPr lang="en-US" sz="1200">
              <a:solidFill>
                <a:srgbClr val="404042"/>
              </a:solidFill>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6873EFF7-D240-103B-8739-5DB0FA04E56F}"/>
              </a:ext>
            </a:extLst>
          </p:cNvPr>
          <p:cNvGrpSpPr/>
          <p:nvPr userDrawn="1"/>
        </p:nvGrpSpPr>
        <p:grpSpPr>
          <a:xfrm>
            <a:off x="193575" y="551543"/>
            <a:ext cx="11800030" cy="6066971"/>
            <a:chOff x="193575" y="551543"/>
            <a:chExt cx="11800030" cy="6066971"/>
          </a:xfrm>
        </p:grpSpPr>
        <p:cxnSp>
          <p:nvCxnSpPr>
            <p:cNvPr id="14" name="Straight Connector 13">
              <a:extLst>
                <a:ext uri="{FF2B5EF4-FFF2-40B4-BE49-F238E27FC236}">
                  <a16:creationId xmlns:a16="http://schemas.microsoft.com/office/drawing/2014/main" id="{C79468A9-5793-C68A-AF8F-B1347DB9033E}"/>
                </a:ext>
              </a:extLst>
            </p:cNvPr>
            <p:cNvCxnSpPr>
              <a:cxnSpLocks/>
            </p:cNvCxnSpPr>
            <p:nvPr/>
          </p:nvCxnSpPr>
          <p:spPr>
            <a:xfrm flipH="1">
              <a:off x="193575" y="551543"/>
              <a:ext cx="227339"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22424D-8900-DE69-70CF-C0CED7B7E224}"/>
                </a:ext>
              </a:extLst>
            </p:cNvPr>
            <p:cNvCxnSpPr/>
            <p:nvPr/>
          </p:nvCxnSpPr>
          <p:spPr>
            <a:xfrm>
              <a:off x="203200"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4A2EA7-A09C-2E0E-2576-57E6FF34A3E8}"/>
                </a:ext>
              </a:extLst>
            </p:cNvPr>
            <p:cNvCxnSpPr>
              <a:cxnSpLocks/>
            </p:cNvCxnSpPr>
            <p:nvPr/>
          </p:nvCxnSpPr>
          <p:spPr>
            <a:xfrm flipH="1">
              <a:off x="193575" y="6618514"/>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ACE37A-D4B9-5C5F-43B7-6AB9C809E47B}"/>
                </a:ext>
              </a:extLst>
            </p:cNvPr>
            <p:cNvCxnSpPr>
              <a:cxnSpLocks/>
            </p:cNvCxnSpPr>
            <p:nvPr/>
          </p:nvCxnSpPr>
          <p:spPr>
            <a:xfrm flipH="1">
              <a:off x="8808713" y="6613242"/>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3982C1-93DD-DF02-8359-956D15224C7F}"/>
                </a:ext>
              </a:extLst>
            </p:cNvPr>
            <p:cNvCxnSpPr/>
            <p:nvPr/>
          </p:nvCxnSpPr>
          <p:spPr>
            <a:xfrm>
              <a:off x="11980715"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4C86FB-1E94-3AED-0C74-E2309559B4B3}"/>
                </a:ext>
              </a:extLst>
            </p:cNvPr>
            <p:cNvCxnSpPr>
              <a:cxnSpLocks/>
            </p:cNvCxnSpPr>
            <p:nvPr/>
          </p:nvCxnSpPr>
          <p:spPr>
            <a:xfrm flipH="1">
              <a:off x="11824023" y="551543"/>
              <a:ext cx="16958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grpSp>
      <p:sp>
        <p:nvSpPr>
          <p:cNvPr id="2" name="Text Placeholder 3">
            <a:extLst>
              <a:ext uri="{FF2B5EF4-FFF2-40B4-BE49-F238E27FC236}">
                <a16:creationId xmlns:a16="http://schemas.microsoft.com/office/drawing/2014/main" id="{FCC791E5-B9E2-CB6D-36B8-9D321D297C1A}"/>
              </a:ext>
            </a:extLst>
          </p:cNvPr>
          <p:cNvSpPr>
            <a:spLocks noGrp="1"/>
          </p:cNvSpPr>
          <p:nvPr>
            <p:ph type="body" sz="quarter" idx="10" hasCustomPrompt="1"/>
          </p:nvPr>
        </p:nvSpPr>
        <p:spPr>
          <a:xfrm>
            <a:off x="622134" y="384446"/>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31355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4FFE4-6E9D-0215-09CA-B5D69762003D}"/>
              </a:ext>
            </a:extLst>
          </p:cNvPr>
          <p:cNvPicPr>
            <a:picLocks noChangeAspect="1"/>
          </p:cNvPicPr>
          <p:nvPr userDrawn="1"/>
        </p:nvPicPr>
        <p:blipFill>
          <a:blip r:embed="rId2"/>
          <a:stretch>
            <a:fillRect/>
          </a:stretch>
        </p:blipFill>
        <p:spPr>
          <a:xfrm>
            <a:off x="5627954" y="-131988"/>
            <a:ext cx="6798250" cy="7121976"/>
          </a:xfrm>
          <a:prstGeom prst="rect">
            <a:avLst/>
          </a:prstGeom>
        </p:spPr>
      </p:pic>
      <p:pic>
        <p:nvPicPr>
          <p:cNvPr id="7" name="Picture 6">
            <a:extLst>
              <a:ext uri="{FF2B5EF4-FFF2-40B4-BE49-F238E27FC236}">
                <a16:creationId xmlns:a16="http://schemas.microsoft.com/office/drawing/2014/main" id="{E93706E4-507A-5984-E70B-ADFB4BC017E2}"/>
              </a:ext>
            </a:extLst>
          </p:cNvPr>
          <p:cNvPicPr>
            <a:picLocks noChangeAspect="1"/>
          </p:cNvPicPr>
          <p:nvPr userDrawn="1"/>
        </p:nvPicPr>
        <p:blipFill>
          <a:blip r:embed="rId3">
            <a:lum contrast="20000"/>
          </a:blip>
          <a:stretch>
            <a:fillRect/>
          </a:stretch>
        </p:blipFill>
        <p:spPr>
          <a:xfrm flipH="1">
            <a:off x="-188884" y="-85725"/>
            <a:ext cx="10281883" cy="7029450"/>
          </a:xfrm>
          <a:prstGeom prst="rect">
            <a:avLst/>
          </a:prstGeom>
        </p:spPr>
      </p:pic>
    </p:spTree>
    <p:extLst>
      <p:ext uri="{BB962C8B-B14F-4D97-AF65-F5344CB8AC3E}">
        <p14:creationId xmlns:p14="http://schemas.microsoft.com/office/powerpoint/2010/main" val="118718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895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8E5AB-6A76-9B41-C9C2-2C20E5045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F19C9-7866-C932-5463-0BAF28814AB8}"/>
              </a:ext>
            </a:extLst>
          </p:cNvPr>
          <p:cNvSpPr>
            <a:spLocks noGrp="1"/>
          </p:cNvSpPr>
          <p:nvPr>
            <p:ph type="body" idx="1"/>
          </p:nvPr>
        </p:nvSpPr>
        <p:spPr>
          <a:xfrm>
            <a:off x="6243144" y="1825625"/>
            <a:ext cx="5110655" cy="4351338"/>
          </a:xfrm>
          <a:prstGeom prst="rect">
            <a:avLst/>
          </a:prstGeom>
        </p:spPr>
        <p:txBody>
          <a:bodyPr vert="horz" lIns="91440" tIns="45720" rIns="91440" bIns="45720" rtlCol="0">
            <a:normAutofit/>
          </a:bodyPr>
          <a:lstStyle/>
          <a:p>
            <a:r>
              <a:rPr lang="en-US" sz="2800" b="1" u="none" strike="noStrike">
                <a:solidFill>
                  <a:srgbClr val="414042"/>
                </a:solidFill>
                <a:effectLst/>
                <a:latin typeface="Rajdhani" panose="02000000000000000000" pitchFamily="2" charset="77"/>
                <a:cs typeface="Rajdhani" panose="02000000000000000000" pitchFamily="2" charset="77"/>
              </a:rPr>
              <a:t>Title- Rajdhani 36pt</a:t>
            </a:r>
            <a:endParaRPr lang="en-US" sz="1200" b="1">
              <a:solidFill>
                <a:srgbClr val="414042"/>
              </a:solidFill>
              <a:latin typeface="Rajdhani" panose="02000000000000000000" pitchFamily="2" charset="77"/>
              <a:cs typeface="Rajdhani" panose="02000000000000000000" pitchFamily="2" charset="77"/>
            </a:endParaRP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D76A3-FD2F-E598-2AA8-5D7F373DF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B1F82-4CF7-B14E-A36B-E97882721B01}" type="datetimeFigureOut">
              <a:rPr lang="en-US" smtClean="0"/>
              <a:t>7/1/2024</a:t>
            </a:fld>
            <a:endParaRPr lang="en-US"/>
          </a:p>
        </p:txBody>
      </p:sp>
      <p:sp>
        <p:nvSpPr>
          <p:cNvPr id="5" name="Footer Placeholder 4">
            <a:extLst>
              <a:ext uri="{FF2B5EF4-FFF2-40B4-BE49-F238E27FC236}">
                <a16:creationId xmlns:a16="http://schemas.microsoft.com/office/drawing/2014/main" id="{A57D54DC-D535-8602-CDBE-CABBEA721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86B318-614B-EF07-0E40-9050CDF54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AE36-7C57-5049-A884-C0AA41E6D933}" type="slidenum">
              <a:rPr lang="en-US" smtClean="0"/>
              <a:t>‹#›</a:t>
            </a:fld>
            <a:endParaRPr lang="en-US"/>
          </a:p>
        </p:txBody>
      </p:sp>
    </p:spTree>
    <p:extLst>
      <p:ext uri="{BB962C8B-B14F-4D97-AF65-F5344CB8AC3E}">
        <p14:creationId xmlns:p14="http://schemas.microsoft.com/office/powerpoint/2010/main" val="369371760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4" r:id="rId5"/>
    <p:sldLayoutId id="2147483655" r:id="rId6"/>
  </p:sldLayoutIdLst>
  <p:txStyles>
    <p:title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Clr>
          <a:srgbClr val="920075"/>
        </a:buClr>
        <a:buFont typeface="Arial" panose="020B0604020202020204" pitchFamily="34" charset="0"/>
        <a:buNone/>
        <a:defRPr sz="1800" kern="1200">
          <a:solidFill>
            <a:srgbClr val="41404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920075"/>
        </a:buClr>
        <a:buFont typeface="Arial" panose="020B0604020202020204" pitchFamily="34" charset="0"/>
        <a:buChar char="•"/>
        <a:defRPr sz="2400" kern="1200">
          <a:solidFill>
            <a:srgbClr val="41404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Bhj5vs9P5cw?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B8F47D-265C-FE4C-5E7E-9CC627CDF1B4}"/>
              </a:ext>
            </a:extLst>
          </p:cNvPr>
          <p:cNvSpPr txBox="1"/>
          <p:nvPr/>
        </p:nvSpPr>
        <p:spPr>
          <a:xfrm>
            <a:off x="1256696" y="3006167"/>
            <a:ext cx="1535932" cy="646331"/>
          </a:xfrm>
          <a:prstGeom prst="rect">
            <a:avLst/>
          </a:prstGeom>
          <a:noFill/>
        </p:spPr>
        <p:txBody>
          <a:bodyPr wrap="square" rtlCol="0">
            <a:spAutoFit/>
          </a:bodyPr>
          <a:lstStyle/>
          <a:p>
            <a:r>
              <a:rPr lang="en-US" sz="3600" u="none" strike="noStrike">
                <a:solidFill>
                  <a:schemeClr val="bg1"/>
                </a:solidFill>
                <a:effectLst/>
                <a:latin typeface="Rajdhani" panose="02000000000000000000" pitchFamily="2" charset="77"/>
                <a:cs typeface="Rajdhani" panose="02000000000000000000" pitchFamily="2" charset="77"/>
              </a:rPr>
              <a:t>IMAGE</a:t>
            </a:r>
            <a:endParaRPr lang="en-US" sz="1600">
              <a:solidFill>
                <a:schemeClr val="bg1"/>
              </a:solidFill>
              <a:latin typeface="Rajdhani" panose="02000000000000000000" pitchFamily="2" charset="77"/>
              <a:cs typeface="Rajdhani" panose="02000000000000000000" pitchFamily="2" charset="77"/>
            </a:endParaRPr>
          </a:p>
        </p:txBody>
      </p:sp>
      <p:sp>
        <p:nvSpPr>
          <p:cNvPr id="9" name="Text Placeholder 8">
            <a:extLst>
              <a:ext uri="{FF2B5EF4-FFF2-40B4-BE49-F238E27FC236}">
                <a16:creationId xmlns:a16="http://schemas.microsoft.com/office/drawing/2014/main" id="{7399B764-445D-B882-5C59-0BB35D0677B3}"/>
              </a:ext>
            </a:extLst>
          </p:cNvPr>
          <p:cNvSpPr>
            <a:spLocks noGrp="1"/>
          </p:cNvSpPr>
          <p:nvPr>
            <p:ph type="body" sz="quarter" idx="12"/>
          </p:nvPr>
        </p:nvSpPr>
        <p:spPr>
          <a:xfrm>
            <a:off x="891700" y="2925456"/>
            <a:ext cx="6506027" cy="593726"/>
          </a:xfrm>
        </p:spPr>
        <p:txBody>
          <a:bodyPr vert="horz" lIns="91440" tIns="45720" rIns="91440" bIns="45720" rtlCol="0" anchor="t">
            <a:normAutofit fontScale="92500"/>
          </a:bodyPr>
          <a:lstStyle/>
          <a:p>
            <a:r>
              <a:rPr lang="en-US" dirty="0">
                <a:latin typeface="Rajdhani"/>
                <a:ea typeface="Roboto"/>
              </a:rPr>
              <a:t>The Different Types of Disabilities</a:t>
            </a:r>
            <a:endParaRPr lang="en-US" dirty="0"/>
          </a:p>
        </p:txBody>
      </p:sp>
      <p:sp>
        <p:nvSpPr>
          <p:cNvPr id="10" name="Text Placeholder 9">
            <a:extLst>
              <a:ext uri="{FF2B5EF4-FFF2-40B4-BE49-F238E27FC236}">
                <a16:creationId xmlns:a16="http://schemas.microsoft.com/office/drawing/2014/main" id="{1B004BB7-1429-4C4D-AB1D-FB87AA645A3A}"/>
              </a:ext>
            </a:extLst>
          </p:cNvPr>
          <p:cNvSpPr>
            <a:spLocks noGrp="1"/>
          </p:cNvSpPr>
          <p:nvPr>
            <p:ph type="body" sz="quarter" idx="13"/>
          </p:nvPr>
        </p:nvSpPr>
        <p:spPr>
          <a:xfrm>
            <a:off x="899321" y="3965684"/>
            <a:ext cx="5492052" cy="446087"/>
          </a:xfrm>
        </p:spPr>
        <p:txBody>
          <a:bodyPr vert="horz" lIns="91440" tIns="45720" rIns="91440" bIns="45720" rtlCol="0" anchor="t">
            <a:normAutofit/>
          </a:bodyPr>
          <a:lstStyle/>
          <a:p>
            <a:r>
              <a:rPr lang="en-US" sz="2500">
                <a:latin typeface="Rajdhani"/>
                <a:ea typeface="Roboto"/>
              </a:rPr>
              <a:t>A Foundational Primer</a:t>
            </a:r>
            <a:endParaRPr lang="en-US" sz="2500"/>
          </a:p>
        </p:txBody>
      </p:sp>
      <p:sp>
        <p:nvSpPr>
          <p:cNvPr id="12" name="Text Placeholder 11">
            <a:extLst>
              <a:ext uri="{FF2B5EF4-FFF2-40B4-BE49-F238E27FC236}">
                <a16:creationId xmlns:a16="http://schemas.microsoft.com/office/drawing/2014/main" id="{55753969-A3BD-83AF-7FE4-8C330BB6994E}"/>
              </a:ext>
            </a:extLst>
          </p:cNvPr>
          <p:cNvSpPr>
            <a:spLocks noGrp="1"/>
          </p:cNvSpPr>
          <p:nvPr>
            <p:ph type="body" sz="quarter" idx="14"/>
          </p:nvPr>
        </p:nvSpPr>
        <p:spPr/>
        <p:txBody>
          <a:bodyPr vert="horz" lIns="91440" tIns="45720" rIns="91440" bIns="45720" rtlCol="0" anchor="t">
            <a:normAutofit/>
          </a:bodyPr>
          <a:lstStyle/>
          <a:p>
            <a:r>
              <a:rPr lang="en-US" dirty="0">
                <a:latin typeface="Roboto"/>
                <a:ea typeface="Roboto"/>
                <a:cs typeface="Roboto"/>
              </a:rPr>
              <a:t>Michelle Pinsky, UX Designer</a:t>
            </a:r>
            <a:endParaRPr lang="en-US" dirty="0">
              <a:cs typeface="Roboto"/>
            </a:endParaRPr>
          </a:p>
        </p:txBody>
      </p:sp>
      <p:sp>
        <p:nvSpPr>
          <p:cNvPr id="14" name="Text Placeholder 13">
            <a:extLst>
              <a:ext uri="{FF2B5EF4-FFF2-40B4-BE49-F238E27FC236}">
                <a16:creationId xmlns:a16="http://schemas.microsoft.com/office/drawing/2014/main" id="{1C737ABC-1A9D-B2EA-B60B-C7E539F4C9CD}"/>
              </a:ext>
            </a:extLst>
          </p:cNvPr>
          <p:cNvSpPr>
            <a:spLocks noGrp="1"/>
          </p:cNvSpPr>
          <p:nvPr>
            <p:ph type="body" sz="quarter" idx="15"/>
          </p:nvPr>
        </p:nvSpPr>
        <p:spPr/>
        <p:txBody>
          <a:bodyPr vert="horz" lIns="91440" tIns="45720" rIns="91440" bIns="45720" rtlCol="0" anchor="t">
            <a:normAutofit fontScale="92500" lnSpcReduction="20000"/>
          </a:bodyPr>
          <a:lstStyle/>
          <a:p>
            <a:r>
              <a:rPr lang="en-US">
                <a:latin typeface="Roboto"/>
                <a:ea typeface="Roboto"/>
                <a:cs typeface="Roboto"/>
              </a:rPr>
              <a:t>June 26, 2024</a:t>
            </a:r>
            <a:endParaRPr lang="en-US"/>
          </a:p>
        </p:txBody>
      </p:sp>
    </p:spTree>
    <p:extLst>
      <p:ext uri="{BB962C8B-B14F-4D97-AF65-F5344CB8AC3E}">
        <p14:creationId xmlns:p14="http://schemas.microsoft.com/office/powerpoint/2010/main" val="219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74919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a:solidFill>
                  <a:schemeClr val="bg1"/>
                </a:solidFill>
                <a:latin typeface="Rajdhani"/>
                <a:ea typeface="Roboto"/>
              </a:rPr>
              <a:t>The senses to consider when designing web technologies</a:t>
            </a:r>
            <a:endParaRPr lang="en-US" sz="7200">
              <a:solidFill>
                <a:schemeClr val="bg1"/>
              </a:solidFill>
              <a:latin typeface="Rajdhani"/>
            </a:endParaRPr>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38559" y="4575434"/>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a:solidFill>
                  <a:srgbClr val="FBD350"/>
                </a:solidFill>
                <a:latin typeface="Roboto Medium"/>
                <a:ea typeface="Roboto Medium"/>
                <a:cs typeface="Roboto Medium"/>
              </a:rPr>
              <a:t>Eyes, ears, hands, and brain</a:t>
            </a:r>
            <a:endParaRPr lang="en-US" dirty="0"/>
          </a:p>
          <a:p>
            <a:pPr algn="ctr"/>
            <a:br>
              <a:rPr lang="en-US" dirty="0"/>
            </a:br>
            <a:endParaRPr lang="en-US"/>
          </a:p>
          <a:p>
            <a:pPr algn="ctr"/>
            <a:r>
              <a:rPr lang="en-US" sz="4000" dirty="0">
                <a:solidFill>
                  <a:srgbClr val="FBD350"/>
                </a:solidFill>
                <a:latin typeface="Roboto Medium"/>
                <a:ea typeface="Roboto Medium"/>
                <a:cs typeface="Roboto Medium"/>
              </a:rPr>
              <a:t> </a:t>
            </a:r>
            <a:br>
              <a:rPr lang="en-US" sz="4000" dirty="0">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204417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221414766"/>
              </p:ext>
            </p:extLst>
          </p:nvPr>
        </p:nvGraphicFramePr>
        <p:xfrm>
          <a:off x="722058" y="536700"/>
          <a:ext cx="11127045" cy="932688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0" marR="0" lvl="0" indent="0" algn="l">
                        <a:lnSpc>
                          <a:spcPct val="100000"/>
                        </a:lnSpc>
                        <a:spcBef>
                          <a:spcPts val="1200"/>
                        </a:spcBef>
                        <a:spcAft>
                          <a:spcPts val="600"/>
                        </a:spcAft>
                        <a:buClr>
                          <a:srgbClr val="920075"/>
                        </a:buClr>
                        <a:buNone/>
                      </a:pPr>
                      <a:r>
                        <a:rPr lang="en-US" sz="1800" b="0" dirty="0">
                          <a:solidFill>
                            <a:srgbClr val="414042"/>
                          </a:solidFill>
                          <a:effectLst/>
                          <a:latin typeface="Roboto"/>
                          <a:ea typeface="Roboto"/>
                          <a:cs typeface="Times New Roman"/>
                        </a:rPr>
                        <a:t>Content</a:t>
                      </a:r>
                      <a:r>
                        <a:rPr lang="en-US" sz="1800" b="1" dirty="0">
                          <a:solidFill>
                            <a:srgbClr val="414042"/>
                          </a:solidFill>
                          <a:effectLst/>
                          <a:latin typeface="Roboto"/>
                          <a:ea typeface="Roboto"/>
                          <a:cs typeface="Times New Roman"/>
                        </a:rPr>
                        <a:t> </a:t>
                      </a:r>
                      <a:r>
                        <a:rPr lang="en-US" sz="1800" b="0" dirty="0">
                          <a:solidFill>
                            <a:srgbClr val="414042"/>
                          </a:solidFill>
                          <a:effectLst/>
                          <a:latin typeface="Roboto"/>
                          <a:ea typeface="Roboto"/>
                          <a:cs typeface="Times New Roman"/>
                        </a:rPr>
                        <a:t>must be</a:t>
                      </a:r>
                      <a:r>
                        <a:rPr lang="en-US" sz="1800" b="1" dirty="0">
                          <a:solidFill>
                            <a:srgbClr val="414042"/>
                          </a:solidFill>
                          <a:effectLst/>
                          <a:latin typeface="Roboto"/>
                          <a:ea typeface="Roboto"/>
                          <a:cs typeface="Times New Roman"/>
                        </a:rPr>
                        <a:t> Perceivable, Operable, Understandable, </a:t>
                      </a:r>
                      <a:r>
                        <a:rPr lang="en-US" sz="1800" b="0" dirty="0">
                          <a:solidFill>
                            <a:srgbClr val="414042"/>
                          </a:solidFill>
                          <a:effectLst/>
                          <a:latin typeface="Roboto"/>
                          <a:ea typeface="Roboto"/>
                          <a:cs typeface="Times New Roman"/>
                        </a:rPr>
                        <a:t>and</a:t>
                      </a:r>
                      <a:r>
                        <a:rPr lang="en-US" sz="1800" b="1" dirty="0">
                          <a:solidFill>
                            <a:srgbClr val="414042"/>
                          </a:solidFill>
                          <a:effectLst/>
                          <a:latin typeface="Roboto"/>
                          <a:ea typeface="Roboto"/>
                          <a:cs typeface="Times New Roman"/>
                        </a:rPr>
                        <a:t> Robust (POUR).</a:t>
                      </a:r>
                    </a:p>
                    <a:p>
                      <a:pPr marL="457200" marR="0" lvl="0" indent="-457200" algn="l">
                        <a:lnSpc>
                          <a:spcPct val="100000"/>
                        </a:lnSpc>
                        <a:spcBef>
                          <a:spcPts val="1200"/>
                        </a:spcBef>
                        <a:spcAft>
                          <a:spcPts val="600"/>
                        </a:spcAft>
                        <a:buClr>
                          <a:srgbClr val="920075"/>
                        </a:buClr>
                        <a:buAutoNum type="arabicPeriod"/>
                      </a:pPr>
                      <a:r>
                        <a:rPr lang="en-US" sz="1800" b="1">
                          <a:solidFill>
                            <a:srgbClr val="414042"/>
                          </a:solidFill>
                          <a:effectLst/>
                          <a:latin typeface="Roboto"/>
                          <a:ea typeface="Roboto"/>
                          <a:cs typeface="Times New Roman"/>
                        </a:rPr>
                        <a:t>Perceivable</a:t>
                      </a:r>
                      <a:br>
                        <a:rPr lang="en-US" sz="1800" b="1" dirty="0">
                          <a:solidFill>
                            <a:srgbClr val="414042"/>
                          </a:solidFill>
                          <a:effectLst/>
                          <a:latin typeface="Roboto"/>
                          <a:ea typeface="Roboto"/>
                          <a:cs typeface="Times New Roman"/>
                        </a:rPr>
                      </a:br>
                      <a:r>
                        <a:rPr lang="en-US" sz="1800" b="0" i="0" u="none" strike="noStrike" noProof="0">
                          <a:solidFill>
                            <a:srgbClr val="000000"/>
                          </a:solidFill>
                          <a:effectLst/>
                          <a:latin typeface="Roboto"/>
                        </a:rPr>
                        <a:t>Making web content perceivable is about making the output of web content available through multiple senses, such as </a:t>
                      </a:r>
                      <a:r>
                        <a:rPr lang="en-US" sz="1800" b="1" i="0" u="none" strike="noStrike" noProof="0">
                          <a:solidFill>
                            <a:srgbClr val="000000"/>
                          </a:solidFill>
                          <a:effectLst/>
                          <a:latin typeface="Roboto"/>
                        </a:rPr>
                        <a:t>seeing web content, hearing web content, </a:t>
                      </a:r>
                      <a:r>
                        <a:rPr lang="en-US" sz="1800" b="0" i="0" u="none" strike="noStrike" noProof="0">
                          <a:solidFill>
                            <a:srgbClr val="000000"/>
                          </a:solidFill>
                          <a:effectLst/>
                          <a:latin typeface="Roboto"/>
                        </a:rPr>
                        <a:t>and </a:t>
                      </a:r>
                      <a:r>
                        <a:rPr lang="en-US" sz="1800" b="1" i="0" u="none" strike="noStrike" noProof="0">
                          <a:solidFill>
                            <a:srgbClr val="000000"/>
                          </a:solidFill>
                          <a:effectLst/>
                          <a:latin typeface="Roboto"/>
                        </a:rPr>
                        <a:t>feeling web content.</a:t>
                      </a:r>
                      <a:r>
                        <a:rPr lang="en-US" sz="1800" b="0" i="0" u="none" strike="noStrike" noProof="0">
                          <a:solidFill>
                            <a:srgbClr val="000000"/>
                          </a:solidFill>
                          <a:effectLst/>
                          <a:latin typeface="Roboto"/>
                        </a:rPr>
                        <a:t> If users cannot perceive it, it doesn't exist to them.</a:t>
                      </a:r>
                    </a:p>
                    <a:p>
                      <a:pPr marL="457200" marR="0" lvl="0" indent="-457200" algn="l">
                        <a:lnSpc>
                          <a:spcPct val="100000"/>
                        </a:lnSpc>
                        <a:spcBef>
                          <a:spcPts val="1200"/>
                        </a:spcBef>
                        <a:spcAft>
                          <a:spcPts val="600"/>
                        </a:spcAft>
                        <a:buClr>
                          <a:srgbClr val="920075"/>
                        </a:buClr>
                        <a:buAutoNum type="arabicPeriod"/>
                      </a:pPr>
                      <a:r>
                        <a:rPr lang="en-US" sz="1800" b="1" i="0" u="none" strike="noStrike" noProof="0">
                          <a:solidFill>
                            <a:srgbClr val="000000"/>
                          </a:solidFill>
                          <a:effectLst/>
                          <a:latin typeface="Roboto"/>
                        </a:rPr>
                        <a:t>Operable</a:t>
                      </a:r>
                      <a:br>
                        <a:rPr lang="en-US" sz="1800" b="1" i="0" u="none" strike="noStrike" noProof="0" dirty="0">
                          <a:solidFill>
                            <a:srgbClr val="000000"/>
                          </a:solidFill>
                          <a:effectLst/>
                          <a:latin typeface="Roboto"/>
                        </a:rPr>
                      </a:br>
                      <a:r>
                        <a:rPr lang="en-US" sz="1800" b="0" i="0" u="none" strike="noStrike" noProof="0">
                          <a:solidFill>
                            <a:srgbClr val="000000"/>
                          </a:solidFill>
                          <a:effectLst/>
                          <a:latin typeface="Roboto"/>
                        </a:rPr>
                        <a:t>Operability is about making user input methods or web content functionally available to a wide range of input devices, such as a </a:t>
                      </a:r>
                      <a:r>
                        <a:rPr lang="en-US" sz="1800" b="1" i="0" u="none" strike="noStrike" noProof="0">
                          <a:solidFill>
                            <a:srgbClr val="000000"/>
                          </a:solidFill>
                          <a:effectLst/>
                          <a:latin typeface="Roboto"/>
                        </a:rPr>
                        <a:t>mouse, keyboard, touchscreen, voice recognition software, etc.</a:t>
                      </a:r>
                      <a:r>
                        <a:rPr lang="en-US" sz="1800" b="0" i="0" u="none" strike="noStrike" noProof="0">
                          <a:solidFill>
                            <a:srgbClr val="000000"/>
                          </a:solidFill>
                          <a:effectLst/>
                          <a:latin typeface="Roboto"/>
                        </a:rPr>
                        <a:t> If users cannot operate your technology, it is useless.</a:t>
                      </a:r>
                      <a:endParaRPr lang="en-US" sz="1800" b="1" i="0" u="none" strike="noStrike" noProof="0">
                        <a:solidFill>
                          <a:srgbClr val="000000"/>
                        </a:solidFill>
                        <a:effectLst/>
                        <a:latin typeface="Roboto"/>
                      </a:endParaRPr>
                    </a:p>
                    <a:p>
                      <a:pPr marL="457200" marR="0" lvl="0" indent="-457200" algn="l">
                        <a:lnSpc>
                          <a:spcPct val="100000"/>
                        </a:lnSpc>
                        <a:spcBef>
                          <a:spcPts val="1200"/>
                        </a:spcBef>
                        <a:spcAft>
                          <a:spcPts val="600"/>
                        </a:spcAft>
                        <a:buClr>
                          <a:srgbClr val="920075"/>
                        </a:buClr>
                        <a:buAutoNum type="arabicPeriod"/>
                      </a:pPr>
                      <a:r>
                        <a:rPr lang="en-US" sz="1800" b="1" i="0" u="none" strike="noStrike" noProof="0">
                          <a:solidFill>
                            <a:srgbClr val="000000"/>
                          </a:solidFill>
                          <a:effectLst/>
                          <a:latin typeface="Roboto"/>
                        </a:rPr>
                        <a:t>Understandable</a:t>
                      </a:r>
                      <a:br>
                        <a:rPr lang="en-US" sz="1800" b="1" i="0" u="none" strike="noStrike" noProof="0" dirty="0">
                          <a:solidFill>
                            <a:srgbClr val="000000"/>
                          </a:solidFill>
                          <a:effectLst/>
                          <a:latin typeface="Roboto"/>
                        </a:rPr>
                      </a:br>
                      <a:r>
                        <a:rPr lang="en-US" sz="1800" b="0" i="0" u="none" strike="noStrike" noProof="0">
                          <a:solidFill>
                            <a:srgbClr val="000000"/>
                          </a:solidFill>
                          <a:effectLst/>
                          <a:latin typeface="Roboto"/>
                        </a:rPr>
                        <a:t>Users must be able to understand the information as well as the operation of the user interface. If users cannot understand your technology or web content, it is useless.</a:t>
                      </a:r>
                    </a:p>
                    <a:p>
                      <a:pPr marL="457200" marR="0" lvl="0" indent="-457200" algn="l">
                        <a:lnSpc>
                          <a:spcPct val="100000"/>
                        </a:lnSpc>
                        <a:spcBef>
                          <a:spcPts val="1200"/>
                        </a:spcBef>
                        <a:spcAft>
                          <a:spcPts val="600"/>
                        </a:spcAft>
                        <a:buClr>
                          <a:srgbClr val="920075"/>
                        </a:buClr>
                        <a:buAutoNum type="arabicPeriod"/>
                      </a:pPr>
                      <a:r>
                        <a:rPr lang="en-US" sz="1800" b="1" i="0" u="none" strike="noStrike" noProof="0">
                          <a:solidFill>
                            <a:srgbClr val="000000"/>
                          </a:solidFill>
                          <a:effectLst/>
                          <a:latin typeface="Roboto"/>
                        </a:rPr>
                        <a:t>Robust</a:t>
                      </a:r>
                      <a:br>
                        <a:rPr lang="en-US" sz="1800" b="1" i="0" u="none" strike="noStrike" noProof="0" dirty="0">
                          <a:solidFill>
                            <a:srgbClr val="000000"/>
                          </a:solidFill>
                          <a:effectLst/>
                          <a:latin typeface="Roboto"/>
                        </a:rPr>
                      </a:br>
                      <a:r>
                        <a:rPr lang="en-US" sz="1800" b="0" i="0" u="none" strike="noStrike" noProof="0">
                          <a:solidFill>
                            <a:srgbClr val="000000"/>
                          </a:solidFill>
                          <a:effectLst/>
                          <a:latin typeface="Roboto"/>
                        </a:rPr>
                        <a:t>As technologies and user agents evolve, the content should remain accessible. If your technology or web content degrades and cannot be used in the future, it is useless to users, and expensive for you to fix.</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523220"/>
          </a:xfrm>
        </p:spPr>
        <p:txBody>
          <a:bodyPr vert="horz" lIns="91440" tIns="45720" rIns="91440" bIns="45720" rtlCol="0" anchor="t">
            <a:normAutofit/>
          </a:bodyPr>
          <a:lstStyle/>
          <a:p>
            <a:r>
              <a:rPr lang="en-US" sz="2600">
                <a:latin typeface="Roboto"/>
                <a:ea typeface="Roboto"/>
                <a:cs typeface="Roboto"/>
              </a:rPr>
              <a:t>Four Major Categories of Accessibility</a:t>
            </a:r>
            <a:endParaRPr lang="en-US"/>
          </a:p>
          <a:p>
            <a:endParaRPr lang="en-US">
              <a:cs typeface="Roboto"/>
            </a:endParaRPr>
          </a:p>
        </p:txBody>
      </p:sp>
    </p:spTree>
    <p:extLst>
      <p:ext uri="{BB962C8B-B14F-4D97-AF65-F5344CB8AC3E}">
        <p14:creationId xmlns:p14="http://schemas.microsoft.com/office/powerpoint/2010/main" val="957059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a:solidFill>
                  <a:srgbClr val="005E6E"/>
                </a:solidFill>
                <a:latin typeface="Rajdhani"/>
                <a:ea typeface="Roboto"/>
              </a:rPr>
              <a:t>Eyes</a:t>
            </a:r>
            <a:endParaRPr lang="en-US" sz="7200">
              <a:solidFill>
                <a:srgbClr val="005E6E"/>
              </a:solidFill>
              <a:latin typeface="Rajdhani"/>
            </a:endParaRPr>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42153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838339416"/>
              </p:ext>
            </p:extLst>
          </p:nvPr>
        </p:nvGraphicFramePr>
        <p:xfrm>
          <a:off x="722058" y="776589"/>
          <a:ext cx="5632608" cy="9281160"/>
        </p:xfrm>
        <a:graphic>
          <a:graphicData uri="http://schemas.openxmlformats.org/drawingml/2006/table">
            <a:tbl>
              <a:tblPr firstRow="1" bandRow="1"/>
              <a:tblGrid>
                <a:gridCol w="5632608">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Blindness is categorized as </a:t>
                      </a:r>
                      <a:r>
                        <a:rPr lang="en-US" sz="1800" b="1" i="0" u="none" strike="noStrike" noProof="0">
                          <a:solidFill>
                            <a:srgbClr val="595959"/>
                          </a:solidFill>
                          <a:effectLst/>
                          <a:latin typeface="Roboto"/>
                        </a:rPr>
                        <a:t>sightlessness, a loss of vision, or partial blindness where sight is extremely limited.</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1" i="0" u="none" strike="noStrike" noProof="0">
                          <a:solidFill>
                            <a:srgbClr val="595959"/>
                          </a:solidFill>
                          <a:effectLst/>
                          <a:latin typeface="Roboto"/>
                        </a:rPr>
                        <a:t>Legally blind</a:t>
                      </a:r>
                      <a:r>
                        <a:rPr lang="en-US" sz="1800" b="0" i="0" u="none" strike="noStrike" noProof="0">
                          <a:solidFill>
                            <a:srgbClr val="595959"/>
                          </a:solidFill>
                          <a:effectLst/>
                          <a:latin typeface="Roboto"/>
                        </a:rPr>
                        <a:t> refers to a person who has a visual acuity of 20/200 with corrective lenses, or who has a field of vision that is 20 degrees or less in the eye with the best vision.</a:t>
                      </a:r>
                      <a:endParaRPr lang="en-US" sz="1800" b="1" i="0" u="none" strike="noStrike" noProof="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Users who are blind use </a:t>
                      </a:r>
                      <a:r>
                        <a:rPr lang="en-US" sz="1800" b="1" i="0" u="none" strike="noStrike" noProof="0">
                          <a:solidFill>
                            <a:srgbClr val="595959"/>
                          </a:solidFill>
                          <a:effectLst/>
                          <a:latin typeface="Roboto"/>
                        </a:rPr>
                        <a:t>screen readers</a:t>
                      </a:r>
                      <a:r>
                        <a:rPr lang="en-US" sz="1800" b="0" i="0" u="none" strike="noStrike" noProof="0">
                          <a:solidFill>
                            <a:srgbClr val="595959"/>
                          </a:solidFill>
                          <a:effectLst/>
                          <a:latin typeface="Roboto"/>
                        </a:rPr>
                        <a:t> to read text aloud to them on their screens as speech. Screen readers are operated using </a:t>
                      </a:r>
                      <a:r>
                        <a:rPr lang="en-US" sz="1800" b="1" i="0" u="none" strike="noStrike" noProof="0">
                          <a:solidFill>
                            <a:srgbClr val="595959"/>
                          </a:solidFill>
                          <a:effectLst/>
                          <a:latin typeface="Roboto"/>
                        </a:rPr>
                        <a:t>the keyboard</a:t>
                      </a:r>
                      <a:r>
                        <a:rPr lang="en-US" sz="1800" b="0" i="0" u="none" strike="noStrike" noProof="0" dirty="0">
                          <a:solidFill>
                            <a:srgbClr val="595959"/>
                          </a:solidFill>
                          <a:effectLst/>
                          <a:latin typeface="Roboto"/>
                        </a:rPr>
                        <a:t>.</a:t>
                      </a:r>
                      <a:endParaRPr lang="en-US"/>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Not all who are blind know or need Braille.</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According to the National Federation of the Blind (NFB), in 2016, 178,400 noninstitutionalized people identified as legally blind in Virginia.</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Blindness</a:t>
            </a:r>
            <a:endParaRPr lang="en-US"/>
          </a:p>
          <a:p>
            <a:endParaRPr lang="en-US">
              <a:cs typeface="Roboto"/>
            </a:endParaRPr>
          </a:p>
        </p:txBody>
      </p:sp>
      <p:pic>
        <p:nvPicPr>
          <p:cNvPr id="3" name="Picture 2" descr="Landscape of trees and lake obscured by black border on all sides. The picture is meant to show an example of what someone with glaucoma sees.">
            <a:extLst>
              <a:ext uri="{FF2B5EF4-FFF2-40B4-BE49-F238E27FC236}">
                <a16:creationId xmlns:a16="http://schemas.microsoft.com/office/drawing/2014/main" id="{20EB0D13-E81E-19BD-0E80-EC2A35ACFEBF}"/>
              </a:ext>
            </a:extLst>
          </p:cNvPr>
          <p:cNvPicPr>
            <a:picLocks noChangeAspect="1"/>
          </p:cNvPicPr>
          <p:nvPr/>
        </p:nvPicPr>
        <p:blipFill>
          <a:blip r:embed="rId3"/>
          <a:stretch>
            <a:fillRect/>
          </a:stretch>
        </p:blipFill>
        <p:spPr>
          <a:xfrm>
            <a:off x="7130716" y="1618248"/>
            <a:ext cx="4437647" cy="3330742"/>
          </a:xfrm>
          <a:prstGeom prst="rect">
            <a:avLst/>
          </a:prstGeom>
        </p:spPr>
      </p:pic>
    </p:spTree>
    <p:extLst>
      <p:ext uri="{BB962C8B-B14F-4D97-AF65-F5344CB8AC3E}">
        <p14:creationId xmlns:p14="http://schemas.microsoft.com/office/powerpoint/2010/main" val="390328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647055024"/>
              </p:ext>
            </p:extLst>
          </p:nvPr>
        </p:nvGraphicFramePr>
        <p:xfrm>
          <a:off x="722058" y="566036"/>
          <a:ext cx="5973502" cy="9784080"/>
        </p:xfrm>
        <a:graphic>
          <a:graphicData uri="http://schemas.openxmlformats.org/drawingml/2006/table">
            <a:tbl>
              <a:tblPr firstRow="1" bandRow="1"/>
              <a:tblGrid>
                <a:gridCol w="5973502">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Low vision is categorized as being able to see, but may still have difficulties, despite having strong corrective lens prescriptions.</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This is a broad category, and has a very large spectrum of categorization.</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Users with low vision may use </a:t>
                      </a:r>
                      <a:r>
                        <a:rPr lang="en-US" sz="1800" b="1" i="0" u="none" strike="noStrike" noProof="0">
                          <a:solidFill>
                            <a:srgbClr val="595959"/>
                          </a:solidFill>
                          <a:effectLst/>
                          <a:latin typeface="Roboto"/>
                        </a:rPr>
                        <a:t>screen magnifiers, screen readers, and color customization.</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Your site must zoom up to 400% </a:t>
                      </a:r>
                      <a:r>
                        <a:rPr lang="en-US" sz="1800" b="1" i="0" u="none" strike="noStrike" noProof="0">
                          <a:solidFill>
                            <a:srgbClr val="595959"/>
                          </a:solidFill>
                          <a:effectLst/>
                          <a:latin typeface="Roboto"/>
                        </a:rPr>
                        <a:t>without horizontal scrolling </a:t>
                      </a:r>
                      <a:r>
                        <a:rPr lang="en-US" sz="1800" b="0" i="0" u="none" strike="noStrike" noProof="0">
                          <a:solidFill>
                            <a:srgbClr val="595959"/>
                          </a:solidFill>
                          <a:effectLst/>
                          <a:latin typeface="Roboto"/>
                        </a:rPr>
                        <a:t>in order to meet web standards.</a:t>
                      </a: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chemeClr val="tx1">
                              <a:lumMod val="65000"/>
                              <a:lumOff val="35000"/>
                            </a:schemeClr>
                          </a:solidFill>
                          <a:effectLst/>
                          <a:latin typeface="Roboto"/>
                        </a:rPr>
                        <a:t>The WHO defines low vision as</a:t>
                      </a:r>
                      <a:r>
                        <a:rPr lang="en-US" sz="1800" b="0" i="0" u="none" strike="noStrike" noProof="0" dirty="0">
                          <a:solidFill>
                            <a:schemeClr val="tx1">
                              <a:lumMod val="65000"/>
                              <a:lumOff val="35000"/>
                            </a:schemeClr>
                          </a:solidFill>
                          <a:effectLst/>
                          <a:latin typeface="Roboto"/>
                        </a:rPr>
                        <a:t> </a:t>
                      </a:r>
                      <a:r>
                        <a:rPr lang="en-US" sz="1800" b="0" i="0" u="none" strike="noStrike" noProof="0">
                          <a:solidFill>
                            <a:schemeClr val="tx1">
                              <a:lumMod val="65000"/>
                              <a:lumOff val="35000"/>
                            </a:schemeClr>
                          </a:solidFill>
                          <a:effectLst/>
                          <a:latin typeface="Roboto"/>
                        </a:rPr>
                        <a:t>visual acuity between 20/70 and 20/400 or a visual field of 20 degrees or less.</a:t>
                      </a: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chemeClr val="tx1">
                              <a:lumMod val="65000"/>
                              <a:lumOff val="35000"/>
                            </a:schemeClr>
                          </a:solidFill>
                          <a:effectLst/>
                          <a:latin typeface="Roboto"/>
                        </a:rPr>
                        <a:t>According to the National Eye Institute, 2.9 million people in the United States had low vision in 2010.</a:t>
                      </a:r>
                      <a:endParaRPr lang="en-US" sz="1800" b="0" i="0" u="none" strike="noStrike" noProof="0" dirty="0">
                        <a:solidFill>
                          <a:schemeClr val="tx1">
                            <a:lumMod val="65000"/>
                            <a:lumOff val="35000"/>
                          </a:schemeClr>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Low Vision</a:t>
            </a:r>
            <a:endParaRPr lang="en-US"/>
          </a:p>
          <a:p>
            <a:endParaRPr lang="en-US">
              <a:cs typeface="Roboto"/>
            </a:endParaRPr>
          </a:p>
        </p:txBody>
      </p:sp>
      <p:pic>
        <p:nvPicPr>
          <p:cNvPr id="4" name="Picture 3" descr="A picture of someone using a handheld screen magnifier over a textbook.">
            <a:extLst>
              <a:ext uri="{FF2B5EF4-FFF2-40B4-BE49-F238E27FC236}">
                <a16:creationId xmlns:a16="http://schemas.microsoft.com/office/drawing/2014/main" id="{E76C16B9-3A30-03E2-BD11-5452218A299C}"/>
              </a:ext>
            </a:extLst>
          </p:cNvPr>
          <p:cNvPicPr>
            <a:picLocks noChangeAspect="1"/>
          </p:cNvPicPr>
          <p:nvPr/>
        </p:nvPicPr>
        <p:blipFill>
          <a:blip r:embed="rId3"/>
          <a:stretch>
            <a:fillRect/>
          </a:stretch>
        </p:blipFill>
        <p:spPr>
          <a:xfrm>
            <a:off x="6829925" y="1717585"/>
            <a:ext cx="4557961" cy="2851329"/>
          </a:xfrm>
          <a:prstGeom prst="rect">
            <a:avLst/>
          </a:prstGeom>
        </p:spPr>
      </p:pic>
    </p:spTree>
    <p:extLst>
      <p:ext uri="{BB962C8B-B14F-4D97-AF65-F5344CB8AC3E}">
        <p14:creationId xmlns:p14="http://schemas.microsoft.com/office/powerpoint/2010/main" val="174185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ample test for red and green colorblindness. It shows the number 12.">
            <a:extLst>
              <a:ext uri="{FF2B5EF4-FFF2-40B4-BE49-F238E27FC236}">
                <a16:creationId xmlns:a16="http://schemas.microsoft.com/office/drawing/2014/main" id="{7E60F05A-9AD4-089C-FE0D-22F4356D1A34}"/>
              </a:ext>
            </a:extLst>
          </p:cNvPr>
          <p:cNvPicPr>
            <a:picLocks noChangeAspect="1"/>
          </p:cNvPicPr>
          <p:nvPr/>
        </p:nvPicPr>
        <p:blipFill>
          <a:blip r:embed="rId3"/>
          <a:stretch>
            <a:fillRect/>
          </a:stretch>
        </p:blipFill>
        <p:spPr>
          <a:xfrm>
            <a:off x="8023059" y="3370848"/>
            <a:ext cx="3144252" cy="3134225"/>
          </a:xfrm>
          <a:prstGeom prst="rect">
            <a:avLst/>
          </a:prstGeom>
        </p:spPr>
      </p:pic>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29508406"/>
              </p:ext>
            </p:extLst>
          </p:nvPr>
        </p:nvGraphicFramePr>
        <p:xfrm>
          <a:off x="722058" y="566036"/>
          <a:ext cx="5973502" cy="10676220"/>
        </p:xfrm>
        <a:graphic>
          <a:graphicData uri="http://schemas.openxmlformats.org/drawingml/2006/table">
            <a:tbl>
              <a:tblPr firstRow="1" bandRow="1"/>
              <a:tblGrid>
                <a:gridCol w="5973502">
                  <a:extLst>
                    <a:ext uri="{9D8B030D-6E8A-4147-A177-3AD203B41FA5}">
                      <a16:colId xmlns:a16="http://schemas.microsoft.com/office/drawing/2014/main" val="377280143"/>
                    </a:ext>
                  </a:extLst>
                </a:gridCol>
              </a:tblGrid>
              <a:tr h="335258">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5000945">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Colorblindness is categorized as the </a:t>
                      </a:r>
                      <a:r>
                        <a:rPr lang="en-US" sz="1800" b="1" i="0" u="none" strike="noStrike" noProof="0">
                          <a:solidFill>
                            <a:srgbClr val="595959"/>
                          </a:solidFill>
                          <a:effectLst/>
                          <a:latin typeface="Roboto"/>
                        </a:rPr>
                        <a:t>inability to distinguish between certain types of colors, </a:t>
                      </a:r>
                      <a:r>
                        <a:rPr lang="en-US" sz="1800" b="0" i="0" u="none" strike="noStrike" noProof="0">
                          <a:solidFill>
                            <a:srgbClr val="595959"/>
                          </a:solidFill>
                          <a:effectLst/>
                          <a:latin typeface="Roboto"/>
                        </a:rPr>
                        <a:t>especially colors that have an equal brightness or luminosity.</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There are three main types of colorblindness:</a:t>
                      </a:r>
                      <a:endParaRPr lang="en-US" sz="1800" b="0" i="0" u="none" strike="noStrike" noProof="0" dirty="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1" i="0" u="none" strike="noStrike" noProof="0">
                          <a:solidFill>
                            <a:srgbClr val="595959"/>
                          </a:solidFill>
                          <a:effectLst/>
                          <a:latin typeface="Roboto"/>
                        </a:rPr>
                        <a:t>Red-green </a:t>
                      </a:r>
                      <a:r>
                        <a:rPr lang="en-US" sz="1800" b="0" i="0" u="none" strike="noStrike" noProof="0">
                          <a:solidFill>
                            <a:srgbClr val="595959"/>
                          </a:solidFill>
                          <a:effectLst/>
                          <a:latin typeface="Roboto"/>
                        </a:rPr>
                        <a:t>colorblindness (deuteranomaly, protanomaly, protanopia, and deuteranopia)</a:t>
                      </a:r>
                      <a:endParaRPr lang="en-US" sz="1800" b="0" i="0" u="none" strike="noStrike" noProof="0" dirty="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1" i="0" u="none" strike="noStrike" noProof="0">
                          <a:solidFill>
                            <a:srgbClr val="595959"/>
                          </a:solidFill>
                          <a:effectLst/>
                          <a:latin typeface="Roboto"/>
                        </a:rPr>
                        <a:t>Blue-yellow </a:t>
                      </a:r>
                      <a:r>
                        <a:rPr lang="en-US" sz="1800" b="0" i="0" u="none" strike="noStrike" noProof="0">
                          <a:solidFill>
                            <a:srgbClr val="595959"/>
                          </a:solidFill>
                          <a:effectLst/>
                          <a:latin typeface="Roboto"/>
                        </a:rPr>
                        <a:t>colorblindess (tritanomaly and tritanopia)</a:t>
                      </a:r>
                      <a:endParaRPr lang="en-US" sz="1800" b="0" i="0" u="none" strike="noStrike" noProof="0" dirty="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1" i="0" u="none" strike="noStrike" noProof="0">
                          <a:solidFill>
                            <a:srgbClr val="595959"/>
                          </a:solidFill>
                          <a:effectLst/>
                          <a:latin typeface="Roboto"/>
                        </a:rPr>
                        <a:t>Complete </a:t>
                      </a:r>
                      <a:r>
                        <a:rPr lang="en-US" sz="1800" b="0" i="0" u="none" strike="noStrike" noProof="0">
                          <a:solidFill>
                            <a:srgbClr val="595959"/>
                          </a:solidFill>
                          <a:effectLst/>
                          <a:latin typeface="Roboto"/>
                        </a:rPr>
                        <a:t>colorblindness (monochromacy/achromatopsia), though this is rare.</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Users who are colorblind may user color customizers, but to make it easier, </a:t>
                      </a:r>
                      <a:r>
                        <a:rPr lang="en-US" sz="1800" b="1" i="0" u="none" strike="noStrike" noProof="0">
                          <a:solidFill>
                            <a:srgbClr val="595959"/>
                          </a:solidFill>
                          <a:effectLst/>
                          <a:latin typeface="Roboto"/>
                        </a:rPr>
                        <a:t>color should not be used as the only way to communicate or distinguish information.</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1"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81822">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8182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8182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8182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8182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8182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8182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8182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8182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8182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Colorblindness</a:t>
            </a:r>
            <a:endParaRPr lang="en-US"/>
          </a:p>
          <a:p>
            <a:endParaRPr lang="en-US">
              <a:cs typeface="Roboto"/>
            </a:endParaRPr>
          </a:p>
        </p:txBody>
      </p:sp>
      <p:pic>
        <p:nvPicPr>
          <p:cNvPr id="5" name="Picture 4" descr="A sample test for red and green colorblindness. It shows the number 74.">
            <a:extLst>
              <a:ext uri="{FF2B5EF4-FFF2-40B4-BE49-F238E27FC236}">
                <a16:creationId xmlns:a16="http://schemas.microsoft.com/office/drawing/2014/main" id="{30C96AFC-4D15-1F9C-A375-4F4AF466C00E}"/>
              </a:ext>
            </a:extLst>
          </p:cNvPr>
          <p:cNvPicPr>
            <a:picLocks noChangeAspect="1"/>
          </p:cNvPicPr>
          <p:nvPr/>
        </p:nvPicPr>
        <p:blipFill>
          <a:blip r:embed="rId4"/>
          <a:stretch>
            <a:fillRect/>
          </a:stretch>
        </p:blipFill>
        <p:spPr>
          <a:xfrm>
            <a:off x="8474243" y="703848"/>
            <a:ext cx="2402305" cy="2402305"/>
          </a:xfrm>
          <a:prstGeom prst="rect">
            <a:avLst/>
          </a:prstGeom>
        </p:spPr>
      </p:pic>
    </p:spTree>
    <p:extLst>
      <p:ext uri="{BB962C8B-B14F-4D97-AF65-F5344CB8AC3E}">
        <p14:creationId xmlns:p14="http://schemas.microsoft.com/office/powerpoint/2010/main" val="816262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a:solidFill>
                  <a:srgbClr val="005E6E"/>
                </a:solidFill>
                <a:latin typeface="Rajdhani"/>
                <a:ea typeface="Roboto"/>
              </a:rPr>
              <a:t>Ears</a:t>
            </a:r>
            <a:endParaRPr lang="en-US" sz="7200">
              <a:solidFill>
                <a:srgbClr val="005E6E"/>
              </a:solidFill>
              <a:latin typeface="Rajdhani"/>
            </a:endParaRPr>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480811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589151585"/>
              </p:ext>
            </p:extLst>
          </p:nvPr>
        </p:nvGraphicFramePr>
        <p:xfrm>
          <a:off x="722058" y="776589"/>
          <a:ext cx="5632608" cy="9555480"/>
        </p:xfrm>
        <a:graphic>
          <a:graphicData uri="http://schemas.openxmlformats.org/drawingml/2006/table">
            <a:tbl>
              <a:tblPr firstRow="1" bandRow="1"/>
              <a:tblGrid>
                <a:gridCol w="5632608">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Auditory disabilities are categorized as </a:t>
                      </a:r>
                      <a:r>
                        <a:rPr lang="en-US" sz="1800" b="1" i="0" u="none" strike="noStrike" noProof="0">
                          <a:solidFill>
                            <a:srgbClr val="595959"/>
                          </a:solidFill>
                          <a:effectLst/>
                          <a:latin typeface="Roboto"/>
                        </a:rPr>
                        <a:t>hearing impairments, hearing loss, </a:t>
                      </a:r>
                      <a:r>
                        <a:rPr lang="en-US" sz="1800" b="0" i="0" u="none" strike="noStrike" noProof="0">
                          <a:solidFill>
                            <a:srgbClr val="595959"/>
                          </a:solidFill>
                          <a:effectLst/>
                          <a:latin typeface="Roboto"/>
                        </a:rPr>
                        <a:t>and </a:t>
                      </a:r>
                      <a:r>
                        <a:rPr lang="en-US" sz="1800" b="1" i="0" u="none" strike="noStrike" noProof="0">
                          <a:solidFill>
                            <a:srgbClr val="595959"/>
                          </a:solidFill>
                          <a:effectLst/>
                          <a:latin typeface="Roboto"/>
                        </a:rPr>
                        <a:t>deafness</a:t>
                      </a:r>
                      <a:r>
                        <a:rPr lang="en-US" sz="1800" b="0" i="0" u="none" strike="noStrike" noProof="0">
                          <a:solidFill>
                            <a:srgbClr val="595959"/>
                          </a:solidFill>
                          <a:effectLst/>
                          <a:latin typeface="Roboto"/>
                        </a:rPr>
                        <a:t>.</a:t>
                      </a:r>
                      <a:endParaRPr lang="en-US" sz="1800" b="1" i="0" u="none" strike="noStrike" noProof="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People who have auditory disabilities have </a:t>
                      </a:r>
                      <a:r>
                        <a:rPr lang="en-US" sz="1800" b="1" i="0" u="none" strike="noStrike" noProof="0">
                          <a:solidFill>
                            <a:srgbClr val="595959"/>
                          </a:solidFill>
                          <a:effectLst/>
                          <a:latin typeface="Roboto"/>
                        </a:rPr>
                        <a:t>deminished hearing</a:t>
                      </a:r>
                      <a:r>
                        <a:rPr lang="en-US" sz="1800" b="0" i="0" u="none" strike="noStrike" noProof="0">
                          <a:solidFill>
                            <a:srgbClr val="595959"/>
                          </a:solidFill>
                          <a:effectLst/>
                          <a:latin typeface="Roboto"/>
                        </a:rPr>
                        <a:t>, and </a:t>
                      </a:r>
                      <a:r>
                        <a:rPr lang="en-US" sz="1800" b="1" i="0" u="none" strike="noStrike" noProof="0">
                          <a:solidFill>
                            <a:srgbClr val="595959"/>
                          </a:solidFill>
                          <a:effectLst/>
                          <a:latin typeface="Roboto"/>
                        </a:rPr>
                        <a:t>may have difficulty understanding speech and distinguishing background noise from foreground noise.</a:t>
                      </a:r>
                    </a:p>
                    <a:p>
                      <a:pPr marL="285750" marR="0" lvl="0" indent="-285750" algn="l">
                        <a:lnSpc>
                          <a:spcPct val="100000"/>
                        </a:lnSpc>
                        <a:spcBef>
                          <a:spcPts val="1200"/>
                        </a:spcBef>
                        <a:spcAft>
                          <a:spcPts val="600"/>
                        </a:spcAft>
                        <a:buClr>
                          <a:srgbClr val="920075"/>
                        </a:buClr>
                        <a:buFont typeface="Arial"/>
                        <a:buChar char="•"/>
                      </a:pPr>
                      <a:r>
                        <a:rPr lang="en-US" sz="1800" b="1" i="0" u="none" strike="noStrike" noProof="0">
                          <a:solidFill>
                            <a:srgbClr val="595959"/>
                          </a:solidFill>
                          <a:effectLst/>
                          <a:latin typeface="Roboto"/>
                        </a:rPr>
                        <a:t>Auditory Processing Disorder (APD) </a:t>
                      </a:r>
                      <a:r>
                        <a:rPr lang="en-US" sz="1800" b="0" i="0" u="none" strike="noStrike" noProof="0">
                          <a:solidFill>
                            <a:srgbClr val="595959"/>
                          </a:solidFill>
                          <a:effectLst/>
                          <a:latin typeface="Roboto"/>
                        </a:rPr>
                        <a:t>also falls into this category. Which is a disorder where the brain has difficulty processing speech and sounds.</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Those with auditory disabilities may use </a:t>
                      </a:r>
                      <a:r>
                        <a:rPr lang="en-US" sz="1800" b="1" i="0" u="none" strike="noStrike" noProof="0">
                          <a:solidFill>
                            <a:srgbClr val="595959"/>
                          </a:solidFill>
                          <a:effectLst/>
                          <a:latin typeface="Roboto"/>
                        </a:rPr>
                        <a:t>subtitles, transcriptions, hearing devices, captioning</a:t>
                      </a:r>
                      <a:r>
                        <a:rPr lang="en-US" sz="1800" b="0" i="0" u="none" strike="noStrike" noProof="0">
                          <a:solidFill>
                            <a:srgbClr val="595959"/>
                          </a:solidFill>
                          <a:effectLst/>
                          <a:latin typeface="Roboto"/>
                        </a:rPr>
                        <a:t>, or </a:t>
                      </a:r>
                      <a:r>
                        <a:rPr lang="en-US" sz="1800" b="1" i="0" u="none" strike="noStrike" noProof="0">
                          <a:solidFill>
                            <a:srgbClr val="595959"/>
                          </a:solidFill>
                          <a:effectLst/>
                          <a:latin typeface="Roboto"/>
                        </a:rPr>
                        <a:t>oral or sign language interpreters.</a:t>
                      </a: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The Social Security Administration (SSA) considers someone "profoundly deaf" if their hearing loss is </a:t>
                      </a:r>
                      <a:r>
                        <a:rPr lang="en-US" sz="1800" b="1" i="0" u="none" strike="noStrike" noProof="0">
                          <a:solidFill>
                            <a:srgbClr val="595959"/>
                          </a:solidFill>
                          <a:effectLst/>
                          <a:latin typeface="Roboto"/>
                        </a:rPr>
                        <a:t>40dB or more.</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Auditory disabilities</a:t>
            </a:r>
            <a:endParaRPr lang="en-US"/>
          </a:p>
          <a:p>
            <a:endParaRPr lang="en-US">
              <a:cs typeface="Roboto"/>
            </a:endParaRPr>
          </a:p>
        </p:txBody>
      </p:sp>
      <p:pic>
        <p:nvPicPr>
          <p:cNvPr id="4" name="Picture 3" descr="An example of the presenter's audiogram before her cochlear implantation. It shows bilateral mild hearing loss steeply sloping to profound hearing loss.">
            <a:extLst>
              <a:ext uri="{FF2B5EF4-FFF2-40B4-BE49-F238E27FC236}">
                <a16:creationId xmlns:a16="http://schemas.microsoft.com/office/drawing/2014/main" id="{F49301B6-2C1B-6286-E53D-EA7E72073A4E}"/>
              </a:ext>
            </a:extLst>
          </p:cNvPr>
          <p:cNvPicPr>
            <a:picLocks noChangeAspect="1"/>
          </p:cNvPicPr>
          <p:nvPr/>
        </p:nvPicPr>
        <p:blipFill>
          <a:blip r:embed="rId3"/>
          <a:stretch>
            <a:fillRect/>
          </a:stretch>
        </p:blipFill>
        <p:spPr>
          <a:xfrm>
            <a:off x="6970294" y="1105996"/>
            <a:ext cx="4718383" cy="4646008"/>
          </a:xfrm>
          <a:prstGeom prst="rect">
            <a:avLst/>
          </a:prstGeom>
        </p:spPr>
      </p:pic>
    </p:spTree>
    <p:extLst>
      <p:ext uri="{BB962C8B-B14F-4D97-AF65-F5344CB8AC3E}">
        <p14:creationId xmlns:p14="http://schemas.microsoft.com/office/powerpoint/2010/main" val="3322929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a:solidFill>
                  <a:srgbClr val="005E6E"/>
                </a:solidFill>
                <a:latin typeface="Rajdhani"/>
                <a:ea typeface="Roboto"/>
              </a:rPr>
              <a:t>Hands</a:t>
            </a:r>
            <a:endParaRPr lang="en-US" sz="7200">
              <a:solidFill>
                <a:srgbClr val="005E6E"/>
              </a:solidFill>
              <a:latin typeface="Rajdhani"/>
            </a:endParaRPr>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620355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80167660"/>
              </p:ext>
            </p:extLst>
          </p:nvPr>
        </p:nvGraphicFramePr>
        <p:xfrm>
          <a:off x="722058" y="776589"/>
          <a:ext cx="6224162" cy="8732520"/>
        </p:xfrm>
        <a:graphic>
          <a:graphicData uri="http://schemas.openxmlformats.org/drawingml/2006/table">
            <a:tbl>
              <a:tblPr firstRow="1" bandRow="1"/>
              <a:tblGrid>
                <a:gridCol w="6224162">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1" i="0" u="none" strike="noStrike" noProof="0">
                          <a:solidFill>
                            <a:srgbClr val="595959"/>
                          </a:solidFill>
                          <a:effectLst/>
                          <a:latin typeface="Roboto"/>
                        </a:rPr>
                        <a:t>Mobility disabilities </a:t>
                      </a:r>
                      <a:r>
                        <a:rPr lang="en-US" sz="1800" b="0" i="0" u="none" strike="noStrike" noProof="0">
                          <a:solidFill>
                            <a:srgbClr val="595959"/>
                          </a:solidFill>
                          <a:effectLst/>
                          <a:latin typeface="Roboto"/>
                        </a:rPr>
                        <a:t>affect a person's ability to move independently and with purpose.</a:t>
                      </a: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Disabilities in this category may affect walking entirely, or may limit walking certain distances without an assistive device.</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These disabilities may also result in difficulty with dexterity or fine motor control.</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This can also include </a:t>
                      </a:r>
                      <a:r>
                        <a:rPr lang="en-US" sz="1800" b="1" i="0" u="none" strike="noStrike" noProof="0">
                          <a:solidFill>
                            <a:srgbClr val="595959"/>
                          </a:solidFill>
                          <a:effectLst/>
                          <a:latin typeface="Roboto"/>
                        </a:rPr>
                        <a:t>body size or shape disabilities</a:t>
                      </a:r>
                      <a:r>
                        <a:rPr lang="en-US" sz="1800" b="0" i="0" u="none" strike="noStrike" noProof="0">
                          <a:solidFill>
                            <a:srgbClr val="595959"/>
                          </a:solidFill>
                          <a:effectLst/>
                          <a:latin typeface="Roboto"/>
                        </a:rPr>
                        <a:t>.</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Users with these disabilities may use a </a:t>
                      </a:r>
                      <a:r>
                        <a:rPr lang="en-US" sz="1800" b="1" i="0" u="none" strike="noStrike" noProof="0">
                          <a:solidFill>
                            <a:srgbClr val="595959"/>
                          </a:solidFill>
                          <a:effectLst/>
                          <a:latin typeface="Roboto"/>
                        </a:rPr>
                        <a:t>vertical keyboard with a mouth stick, one-handed keyboards, expanded keyboards with raised sections between keys, sip and puff devices</a:t>
                      </a:r>
                      <a:r>
                        <a:rPr lang="en-US" sz="1800" b="0" i="0" u="none" strike="noStrike" noProof="0">
                          <a:solidFill>
                            <a:srgbClr val="595959"/>
                          </a:solidFill>
                          <a:effectLst/>
                          <a:latin typeface="Roboto"/>
                        </a:rPr>
                        <a:t>, and </a:t>
                      </a:r>
                      <a:r>
                        <a:rPr lang="en-US" sz="1800" b="1" i="0" u="none" strike="noStrike" noProof="0">
                          <a:solidFill>
                            <a:srgbClr val="595959"/>
                          </a:solidFill>
                          <a:effectLst/>
                          <a:latin typeface="Roboto"/>
                        </a:rPr>
                        <a:t>speech recognition software.</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Mobility, flexibility, and body structure disabilities</a:t>
            </a:r>
            <a:endParaRPr lang="en-US"/>
          </a:p>
          <a:p>
            <a:endParaRPr lang="en-US">
              <a:cs typeface="Roboto"/>
            </a:endParaRPr>
          </a:p>
        </p:txBody>
      </p:sp>
      <p:pic>
        <p:nvPicPr>
          <p:cNvPr id="3" name="Picture 2" descr="A picture of Stephen Hawking in his motorized wheelchair.">
            <a:extLst>
              <a:ext uri="{FF2B5EF4-FFF2-40B4-BE49-F238E27FC236}">
                <a16:creationId xmlns:a16="http://schemas.microsoft.com/office/drawing/2014/main" id="{9B52CE55-EA9E-60ED-D2F0-9DB5A89D2EAD}"/>
              </a:ext>
            </a:extLst>
          </p:cNvPr>
          <p:cNvPicPr>
            <a:picLocks noChangeAspect="1"/>
          </p:cNvPicPr>
          <p:nvPr/>
        </p:nvPicPr>
        <p:blipFill>
          <a:blip r:embed="rId3"/>
          <a:stretch>
            <a:fillRect/>
          </a:stretch>
        </p:blipFill>
        <p:spPr>
          <a:xfrm>
            <a:off x="7892716" y="1090837"/>
            <a:ext cx="3635542" cy="4676326"/>
          </a:xfrm>
          <a:prstGeom prst="rect">
            <a:avLst/>
          </a:prstGeom>
        </p:spPr>
      </p:pic>
    </p:spTree>
    <p:extLst>
      <p:ext uri="{BB962C8B-B14F-4D97-AF65-F5344CB8AC3E}">
        <p14:creationId xmlns:p14="http://schemas.microsoft.com/office/powerpoint/2010/main" val="232662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784CBF-F71B-11BB-07A7-A24D095704B7}"/>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4E6071B-5BB7-DD6E-B9D3-4A9332EA6980}"/>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7D4BAFB-60BE-096A-BFBB-8F244CE8616A}"/>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0F545453-724D-EC62-FECF-BB726EC34D18}"/>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C9C4BF3F-551D-6284-C54F-5F2C2B780326}"/>
              </a:ext>
            </a:extLst>
          </p:cNvPr>
          <p:cNvSpPr>
            <a:spLocks noGrp="1"/>
          </p:cNvSpPr>
          <p:nvPr>
            <p:ph type="body" sz="quarter" idx="10"/>
          </p:nvPr>
        </p:nvSpPr>
        <p:spPr/>
        <p:txBody>
          <a:bodyPr vert="horz" lIns="91440" tIns="45720" rIns="91440" bIns="45720" rtlCol="0" anchor="t">
            <a:normAutofit/>
          </a:bodyPr>
          <a:lstStyle/>
          <a:p>
            <a:r>
              <a:rPr lang="en-US">
                <a:latin typeface="Roboto"/>
                <a:ea typeface="Roboto"/>
                <a:cs typeface="Roboto"/>
              </a:rPr>
              <a:t>Agenda</a:t>
            </a:r>
            <a:endParaRPr lang="en-US"/>
          </a:p>
        </p:txBody>
      </p:sp>
      <p:graphicFrame>
        <p:nvGraphicFramePr>
          <p:cNvPr id="6" name="Table 5">
            <a:extLst>
              <a:ext uri="{FF2B5EF4-FFF2-40B4-BE49-F238E27FC236}">
                <a16:creationId xmlns:a16="http://schemas.microsoft.com/office/drawing/2014/main" id="{5995332A-B3DC-EA58-F4B0-715C447AD77A}"/>
              </a:ext>
            </a:extLst>
          </p:cNvPr>
          <p:cNvGraphicFramePr>
            <a:graphicFrameLocks noGrp="1"/>
          </p:cNvGraphicFramePr>
          <p:nvPr>
            <p:extLst>
              <p:ext uri="{D42A27DB-BD31-4B8C-83A1-F6EECF244321}">
                <p14:modId xmlns:p14="http://schemas.microsoft.com/office/powerpoint/2010/main" val="4181925190"/>
              </p:ext>
            </p:extLst>
          </p:nvPr>
        </p:nvGraphicFramePr>
        <p:xfrm>
          <a:off x="756954" y="954241"/>
          <a:ext cx="10814193" cy="4846320"/>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190912">
                <a:tc>
                  <a:txBody>
                    <a:bodyPr/>
                    <a:lstStyle/>
                    <a:p>
                      <a:endParaRPr lang="en-US" sz="2000" b="1" i="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011215">
                <a:tc>
                  <a:txBody>
                    <a:bodyPr/>
                    <a:lstStyle/>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Introduction</a:t>
                      </a: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What this seminar covers, and what it does not</a:t>
                      </a: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Related CPACC learning goals</a:t>
                      </a:r>
                    </a:p>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Foundations</a:t>
                      </a:r>
                      <a:endParaRPr lang="en-US" sz="2000" b="0" dirty="0">
                        <a:solidFill>
                          <a:srgbClr val="414042"/>
                        </a:solidFill>
                        <a:effectLst/>
                        <a:latin typeface="Roboto"/>
                        <a:ea typeface="Roboto"/>
                        <a:cs typeface="Times New Roman"/>
                      </a:endParaRP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Why learning this material matters</a:t>
                      </a:r>
                      <a:endParaRPr lang="en-US" sz="1600" b="1" dirty="0">
                        <a:solidFill>
                          <a:srgbClr val="414042"/>
                        </a:solidFill>
                        <a:effectLst/>
                        <a:latin typeface="Roboto"/>
                        <a:ea typeface="Roboto"/>
                        <a:cs typeface="Times New Roman"/>
                      </a:endParaRP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The foundations of the POUR principles</a:t>
                      </a:r>
                    </a:p>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The Different Types of Disabilities</a:t>
                      </a:r>
                      <a:endParaRPr lang="en-US" sz="2000" b="0" dirty="0">
                        <a:solidFill>
                          <a:srgbClr val="414042"/>
                        </a:solidFill>
                        <a:effectLst/>
                        <a:latin typeface="Roboto"/>
                        <a:ea typeface="Roboto"/>
                        <a:cs typeface="Times New Roman"/>
                      </a:endParaRPr>
                    </a:p>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Q&amp;A</a:t>
                      </a:r>
                    </a:p>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Next Seminar Date &amp; Topic</a:t>
                      </a:r>
                    </a:p>
                    <a:p>
                      <a:pPr marL="1143000" marR="0" lvl="1" indent="-342900">
                        <a:lnSpc>
                          <a:spcPct val="100000"/>
                        </a:lnSpc>
                        <a:spcBef>
                          <a:spcPts val="600"/>
                        </a:spcBef>
                        <a:spcAft>
                          <a:spcPts val="600"/>
                        </a:spcAft>
                        <a:buFont typeface="Arial"/>
                        <a:buChar char="•"/>
                      </a:pPr>
                      <a:endParaRPr lang="en-US" sz="20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147524">
                <a:tc>
                  <a:txBody>
                    <a:bodyPr/>
                    <a:lstStyle/>
                    <a:p>
                      <a:pPr marL="0" marR="0" indent="0">
                        <a:lnSpc>
                          <a:spcPct val="100000"/>
                        </a:lnSpc>
                        <a:spcBef>
                          <a:spcPts val="6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bl>
          </a:graphicData>
        </a:graphic>
      </p:graphicFrame>
    </p:spTree>
    <p:extLst>
      <p:ext uri="{BB962C8B-B14F-4D97-AF65-F5344CB8AC3E}">
        <p14:creationId xmlns:p14="http://schemas.microsoft.com/office/powerpoint/2010/main" val="3846033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Assistive Technology in Action - Meet Jared">
            <a:hlinkClick r:id="" action="ppaction://media"/>
            <a:extLst>
              <a:ext uri="{FF2B5EF4-FFF2-40B4-BE49-F238E27FC236}">
                <a16:creationId xmlns:a16="http://schemas.microsoft.com/office/drawing/2014/main" id="{D57BD811-BE05-CC3A-DC63-793A130C75C0}"/>
              </a:ext>
            </a:extLst>
          </p:cNvPr>
          <p:cNvPicPr>
            <a:picLocks noRot="1" noChangeAspect="1"/>
          </p:cNvPicPr>
          <p:nvPr>
            <a:videoFile r:link="rId1"/>
          </p:nvPr>
        </p:nvPicPr>
        <p:blipFill>
          <a:blip r:embed="rId3"/>
          <a:stretch>
            <a:fillRect/>
          </a:stretch>
        </p:blipFill>
        <p:spPr>
          <a:xfrm>
            <a:off x="-1838" y="4011"/>
            <a:ext cx="12197264" cy="6849978"/>
          </a:xfrm>
          <a:prstGeom prst="rect">
            <a:avLst/>
          </a:prstGeom>
        </p:spPr>
      </p:pic>
    </p:spTree>
    <p:extLst>
      <p:ext uri="{BB962C8B-B14F-4D97-AF65-F5344CB8AC3E}">
        <p14:creationId xmlns:p14="http://schemas.microsoft.com/office/powerpoint/2010/main" val="330596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a:solidFill>
                  <a:srgbClr val="005E6E"/>
                </a:solidFill>
                <a:latin typeface="Rajdhani"/>
                <a:ea typeface="Roboto"/>
              </a:rPr>
              <a:t>Brain</a:t>
            </a:r>
            <a:endParaRPr lang="en-US" sz="7200">
              <a:solidFill>
                <a:srgbClr val="005E6E"/>
              </a:solidFill>
              <a:latin typeface="Rajdhani"/>
            </a:endParaRPr>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49532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53861269"/>
              </p:ext>
            </p:extLst>
          </p:nvPr>
        </p:nvGraphicFramePr>
        <p:xfrm>
          <a:off x="722058" y="776589"/>
          <a:ext cx="11036803" cy="10064600"/>
        </p:xfrm>
        <a:graphic>
          <a:graphicData uri="http://schemas.openxmlformats.org/drawingml/2006/table">
            <a:tbl>
              <a:tblPr firstRow="1" bandRow="1"/>
              <a:tblGrid>
                <a:gridCol w="11036803">
                  <a:extLst>
                    <a:ext uri="{9D8B030D-6E8A-4147-A177-3AD203B41FA5}">
                      <a16:colId xmlns:a16="http://schemas.microsoft.com/office/drawing/2014/main" val="377280143"/>
                    </a:ext>
                  </a:extLst>
                </a:gridCol>
              </a:tblGrid>
              <a:tr h="353815">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4570115">
                <a:tc>
                  <a:txBody>
                    <a:bodyPr/>
                    <a:lstStyle/>
                    <a:p>
                      <a:pPr marL="285750" marR="0" lvl="0" indent="-285750" algn="l">
                        <a:lnSpc>
                          <a:spcPct val="100000"/>
                        </a:lnSpc>
                        <a:spcBef>
                          <a:spcPts val="1200"/>
                        </a:spcBef>
                        <a:spcAft>
                          <a:spcPts val="600"/>
                        </a:spcAft>
                        <a:buClr>
                          <a:srgbClr val="920075"/>
                        </a:buClr>
                        <a:buFont typeface="Arial"/>
                        <a:buChar char="•"/>
                      </a:pPr>
                      <a:r>
                        <a:rPr lang="en-US" sz="1800" b="1" i="0" u="none" strike="noStrike" noProof="0">
                          <a:solidFill>
                            <a:srgbClr val="595959"/>
                          </a:solidFill>
                          <a:effectLst/>
                          <a:latin typeface="Roboto"/>
                        </a:rPr>
                        <a:t>Seizure disorders </a:t>
                      </a:r>
                      <a:r>
                        <a:rPr lang="en-US" sz="1800" b="0" i="0" u="none" strike="noStrike" noProof="0">
                          <a:solidFill>
                            <a:srgbClr val="595959"/>
                          </a:solidFill>
                          <a:effectLst/>
                          <a:latin typeface="Roboto"/>
                        </a:rPr>
                        <a:t>are categorized as abnormal electrical impulses in the brain that interfere with a person's ability to process information or control voluntary muscle movements.</a:t>
                      </a: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There are </a:t>
                      </a:r>
                      <a:r>
                        <a:rPr lang="en-US" sz="1800" b="1" i="0" u="none" strike="noStrike" noProof="0">
                          <a:solidFill>
                            <a:srgbClr val="595959"/>
                          </a:solidFill>
                          <a:effectLst/>
                          <a:latin typeface="Roboto"/>
                        </a:rPr>
                        <a:t>seven main types of seizures.</a:t>
                      </a:r>
                      <a:endParaRPr lang="en-US" sz="1800" b="0" i="0" u="none" strike="noStrike" noProof="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The most commonly-known type of seizure trigger are those caused by flashing lights; known as </a:t>
                      </a:r>
                      <a:r>
                        <a:rPr lang="en-US" sz="1800" b="1" i="0" u="none" strike="noStrike" noProof="0">
                          <a:solidFill>
                            <a:srgbClr val="595959"/>
                          </a:solidFill>
                          <a:effectLst/>
                          <a:latin typeface="Roboto"/>
                        </a:rPr>
                        <a:t>photo-epileptic seizures.</a:t>
                      </a:r>
                      <a:endParaRPr lang="en-US" sz="1800" b="1"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There is no ethical way to test if your web content is seizure-safe; </a:t>
                      </a:r>
                      <a:r>
                        <a:rPr lang="en-US" sz="1800" b="1" i="0" u="none" strike="noStrike" noProof="0">
                          <a:solidFill>
                            <a:srgbClr val="595959"/>
                          </a:solidFill>
                          <a:effectLst/>
                          <a:latin typeface="Roboto"/>
                        </a:rPr>
                        <a:t>you must follow the WCAG guidelines to do your best to prevent seizures.</a:t>
                      </a:r>
                      <a:endParaRPr lang="en-US" sz="1800" b="1" i="0" u="none" strike="noStrike" noProof="0" dirty="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chemeClr val="tx1">
                              <a:lumMod val="65000"/>
                              <a:lumOff val="35000"/>
                            </a:schemeClr>
                          </a:solidFill>
                          <a:effectLst/>
                          <a:latin typeface="Roboto"/>
                        </a:rPr>
                        <a:t>Web pages</a:t>
                      </a:r>
                      <a:r>
                        <a:rPr lang="en-US" sz="1800" b="0" i="0" u="none" strike="noStrike" noProof="0" dirty="0">
                          <a:solidFill>
                            <a:schemeClr val="tx1">
                              <a:lumMod val="65000"/>
                              <a:lumOff val="35000"/>
                            </a:schemeClr>
                          </a:solidFill>
                          <a:effectLst/>
                          <a:latin typeface="Roboto"/>
                        </a:rPr>
                        <a:t> </a:t>
                      </a:r>
                      <a:r>
                        <a:rPr lang="en-US" sz="1800" b="0" i="0" u="none" strike="noStrike" noProof="0">
                          <a:solidFill>
                            <a:schemeClr val="tx1">
                              <a:lumMod val="65000"/>
                              <a:lumOff val="35000"/>
                            </a:schemeClr>
                          </a:solidFill>
                          <a:effectLst/>
                          <a:latin typeface="Roboto"/>
                        </a:rPr>
                        <a:t>do not contain anything that flashes more than three times in any one second period, or the flash is below the general flash and red flash thresholds.</a:t>
                      </a:r>
                      <a:endParaRPr lang="en-US" sz="1800" b="1" i="0" u="none" strike="noStrike" noProof="0">
                        <a:solidFill>
                          <a:schemeClr val="tx1">
                            <a:lumMod val="65000"/>
                            <a:lumOff val="35000"/>
                          </a:schemeClr>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chemeClr val="tx1">
                              <a:lumMod val="65000"/>
                              <a:lumOff val="35000"/>
                            </a:schemeClr>
                          </a:solidFill>
                          <a:effectLst/>
                          <a:latin typeface="Roboto"/>
                        </a:rPr>
                        <a:t>According to the Eastern Virginia Medical School, 85,000 people in the state of Virginia have epilepsy. </a:t>
                      </a:r>
                      <a:br>
                        <a:rPr lang="en-US" sz="1800" b="0" i="0" u="none" strike="noStrike" noProof="0" dirty="0">
                          <a:solidFill>
                            <a:schemeClr val="tx1">
                              <a:lumMod val="65000"/>
                              <a:lumOff val="35000"/>
                            </a:schemeClr>
                          </a:solidFill>
                          <a:effectLst/>
                          <a:latin typeface="Roboto"/>
                        </a:rPr>
                      </a:br>
                      <a:r>
                        <a:rPr lang="en-US" sz="1800" b="1" i="0" u="none" strike="noStrike" noProof="0">
                          <a:solidFill>
                            <a:schemeClr val="tx1">
                              <a:lumMod val="65000"/>
                              <a:lumOff val="35000"/>
                            </a:schemeClr>
                          </a:solidFill>
                          <a:effectLst/>
                          <a:latin typeface="Roboto"/>
                        </a:rPr>
                        <a:t>1 person in 26 will experience at least one seizure in their lifetime</a:t>
                      </a:r>
                      <a:r>
                        <a:rPr lang="en-US" sz="1800" b="0" i="0" u="none" strike="noStrike" noProof="0" dirty="0">
                          <a:solidFill>
                            <a:schemeClr val="tx1">
                              <a:lumMod val="65000"/>
                              <a:lumOff val="35000"/>
                            </a:schemeClr>
                          </a:solidFill>
                          <a:effectLst/>
                          <a:latin typeface="Roboto"/>
                        </a:rPr>
                        <a:t>.</a:t>
                      </a:r>
                    </a:p>
                    <a:p>
                      <a:pPr marL="285750" marR="0" lvl="0" indent="-285750" algn="l">
                        <a:lnSpc>
                          <a:spcPct val="100000"/>
                        </a:lnSpc>
                        <a:spcBef>
                          <a:spcPts val="1200"/>
                        </a:spcBef>
                        <a:spcAft>
                          <a:spcPts val="600"/>
                        </a:spcAft>
                        <a:buClr>
                          <a:srgbClr val="920075"/>
                        </a:buClr>
                        <a:buFont typeface="Arial"/>
                        <a:buChar char="•"/>
                      </a:pPr>
                      <a:r>
                        <a:rPr lang="en-US" sz="1800" b="1" i="0" u="none" strike="noStrike" noProof="0">
                          <a:solidFill>
                            <a:schemeClr val="tx1">
                              <a:lumMod val="65000"/>
                              <a:lumOff val="35000"/>
                            </a:schemeClr>
                          </a:solidFill>
                          <a:effectLst/>
                          <a:latin typeface="Roboto"/>
                        </a:rPr>
                        <a:t>There is no way someone will know they will have a seizure</a:t>
                      </a:r>
                      <a:r>
                        <a:rPr lang="en-US" sz="1800" b="0" i="0" u="none" strike="noStrike" noProof="0">
                          <a:solidFill>
                            <a:schemeClr val="tx1">
                              <a:lumMod val="65000"/>
                              <a:lumOff val="35000"/>
                            </a:schemeClr>
                          </a:solidFill>
                          <a:effectLst/>
                          <a:latin typeface="Roboto"/>
                        </a:rPr>
                        <a:t> until they have their first one.</a:t>
                      </a:r>
                      <a:endParaRPr lang="en-US" sz="1800" b="0" i="0" u="none" strike="noStrike" noProof="0" dirty="0">
                        <a:solidFill>
                          <a:schemeClr val="tx1">
                            <a:lumMod val="65000"/>
                            <a:lumOff val="35000"/>
                          </a:schemeClr>
                        </a:solidFill>
                        <a:effectLst/>
                        <a:latin typeface="Roboto"/>
                      </a:endParaRPr>
                    </a:p>
                    <a:p>
                      <a:pPr marL="742950" marR="0" lvl="1" indent="-285750" algn="l">
                        <a:lnSpc>
                          <a:spcPct val="100000"/>
                        </a:lnSpc>
                        <a:spcBef>
                          <a:spcPts val="1200"/>
                        </a:spcBef>
                        <a:spcAft>
                          <a:spcPts val="600"/>
                        </a:spcAft>
                        <a:buClr>
                          <a:srgbClr val="920075"/>
                        </a:buClr>
                        <a:buFont typeface="Arial"/>
                        <a:buChar char="•"/>
                      </a:pPr>
                      <a:endParaRPr lang="en-US" sz="1800" b="0" i="0" u="none" strike="noStrike" noProof="0" dirty="0">
                        <a:solidFill>
                          <a:schemeClr val="tx1">
                            <a:lumMod val="65000"/>
                            <a:lumOff val="35000"/>
                          </a:schemeClr>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402956">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84446"/>
            <a:ext cx="7786687" cy="382852"/>
          </a:xfrm>
        </p:spPr>
        <p:txBody>
          <a:bodyPr vert="horz" lIns="91440" tIns="45720" rIns="91440" bIns="45720" rtlCol="0" anchor="t">
            <a:normAutofit fontScale="92500" lnSpcReduction="20000"/>
          </a:bodyPr>
          <a:lstStyle/>
          <a:p>
            <a:r>
              <a:rPr lang="en-US" sz="2600">
                <a:latin typeface="Roboto"/>
                <a:ea typeface="Roboto"/>
                <a:cs typeface="Roboto"/>
              </a:rPr>
              <a:t>Seizure disorder</a:t>
            </a:r>
            <a:endParaRPr lang="en-US"/>
          </a:p>
          <a:p>
            <a:endParaRPr lang="en-US">
              <a:cs typeface="Roboto"/>
            </a:endParaRPr>
          </a:p>
        </p:txBody>
      </p:sp>
    </p:spTree>
    <p:extLst>
      <p:ext uri="{BB962C8B-B14F-4D97-AF65-F5344CB8AC3E}">
        <p14:creationId xmlns:p14="http://schemas.microsoft.com/office/powerpoint/2010/main" val="290978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662017662"/>
              </p:ext>
            </p:extLst>
          </p:nvPr>
        </p:nvGraphicFramePr>
        <p:xfrm>
          <a:off x="722058" y="776589"/>
          <a:ext cx="11036803" cy="10247480"/>
        </p:xfrm>
        <a:graphic>
          <a:graphicData uri="http://schemas.openxmlformats.org/drawingml/2006/table">
            <a:tbl>
              <a:tblPr firstRow="1" bandRow="1"/>
              <a:tblGrid>
                <a:gridCol w="11036803">
                  <a:extLst>
                    <a:ext uri="{9D8B030D-6E8A-4147-A177-3AD203B41FA5}">
                      <a16:colId xmlns:a16="http://schemas.microsoft.com/office/drawing/2014/main" val="377280143"/>
                    </a:ext>
                  </a:extLst>
                </a:gridCol>
              </a:tblGrid>
              <a:tr h="353815">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4570115">
                <a:tc>
                  <a:txBody>
                    <a:bodyPr/>
                    <a:lstStyle/>
                    <a:p>
                      <a:pPr marL="285750" marR="0" lvl="0" indent="-285750" algn="l">
                        <a:lnSpc>
                          <a:spcPct val="100000"/>
                        </a:lnSpc>
                        <a:spcBef>
                          <a:spcPts val="1200"/>
                        </a:spcBef>
                        <a:spcAft>
                          <a:spcPts val="600"/>
                        </a:spcAft>
                        <a:buClr>
                          <a:srgbClr val="920075"/>
                        </a:buClr>
                        <a:buFont typeface="Arial"/>
                        <a:buChar char="•"/>
                      </a:pPr>
                      <a:r>
                        <a:rPr lang="en-US" sz="1800" b="1" i="0" u="none" strike="noStrike" noProof="0">
                          <a:solidFill>
                            <a:srgbClr val="595959"/>
                          </a:solidFill>
                          <a:effectLst/>
                          <a:latin typeface="Roboto"/>
                        </a:rPr>
                        <a:t>Cognitive disabilities </a:t>
                      </a:r>
                      <a:r>
                        <a:rPr lang="en-US" sz="1800" b="0" i="0" u="none" strike="noStrike" noProof="0">
                          <a:solidFill>
                            <a:srgbClr val="595959"/>
                          </a:solidFill>
                          <a:effectLst/>
                          <a:latin typeface="Roboto"/>
                        </a:rPr>
                        <a:t>can be congenital and with the user from birth, developed at a young age, or developed later in life.</a:t>
                      </a:r>
                      <a:endParaRPr lang="en-US"/>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Users with cognitive disabilities may face difficulties using the web, such as:</a:t>
                      </a:r>
                      <a:endParaRPr lang="en-US" sz="1800" b="0" i="0" u="none" strike="noStrike" noProof="0" dirty="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Limited comprehension</a:t>
                      </a:r>
                      <a:endParaRPr lang="en-US" sz="1800" b="0" i="0" u="none" strike="noStrike" noProof="0" dirty="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Low tolerance for cognitive overload</a:t>
                      </a:r>
                      <a:endParaRPr lang="en-US" sz="1800" b="0" i="0" u="none" strike="noStrike" noProof="0" dirty="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Limited problem-solving skills</a:t>
                      </a:r>
                      <a:endParaRPr lang="en-US" sz="1800" b="0" i="0" u="none" strike="noStrike" noProof="0" dirty="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Short-term memory loss</a:t>
                      </a:r>
                      <a:endParaRPr lang="en-US" sz="1800" b="0" i="0" u="none" strike="noStrike" noProof="0" dirty="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Attention deficit</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More common cognitive disabilities can include:</a:t>
                      </a:r>
                      <a:r>
                        <a:rPr lang="en-US" sz="1800" b="0" i="0" u="none" strike="noStrike" noProof="0" dirty="0">
                          <a:solidFill>
                            <a:srgbClr val="595959"/>
                          </a:solidFill>
                          <a:effectLst/>
                          <a:latin typeface="Roboto"/>
                        </a:rPr>
                        <a:t> </a:t>
                      </a:r>
                      <a:r>
                        <a:rPr lang="en-US" sz="1800" b="1" i="0" u="none" strike="noStrike" noProof="0">
                          <a:solidFill>
                            <a:srgbClr val="595959"/>
                          </a:solidFill>
                          <a:effectLst/>
                          <a:latin typeface="Roboto"/>
                        </a:rPr>
                        <a:t>difficulty reading, dyslexia, </a:t>
                      </a:r>
                      <a:r>
                        <a:rPr lang="en-US" sz="1800" b="0" i="0" u="none" strike="noStrike" noProof="0">
                          <a:solidFill>
                            <a:srgbClr val="595959"/>
                          </a:solidFill>
                          <a:effectLst/>
                          <a:latin typeface="Roboto"/>
                        </a:rPr>
                        <a:t>and </a:t>
                      </a:r>
                      <a:r>
                        <a:rPr lang="en-US" sz="1800" b="1" i="0" u="none" strike="noStrike" noProof="0">
                          <a:solidFill>
                            <a:srgbClr val="595959"/>
                          </a:solidFill>
                          <a:effectLst/>
                          <a:latin typeface="Roboto"/>
                        </a:rPr>
                        <a:t>math disabilities.</a:t>
                      </a:r>
                      <a:endParaRPr lang="en-US" sz="1800" b="0"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It can help to use </a:t>
                      </a:r>
                      <a:r>
                        <a:rPr lang="en-US" sz="1800" b="1" i="0" u="none" strike="noStrike" noProof="0">
                          <a:solidFill>
                            <a:srgbClr val="595959"/>
                          </a:solidFill>
                          <a:effectLst/>
                          <a:latin typeface="Roboto"/>
                        </a:rPr>
                        <a:t>dyslexia-friendly fonts, use plain language in web content, provide illustrations, </a:t>
                      </a:r>
                      <a:r>
                        <a:rPr lang="en-US" sz="1800" b="0" i="0" u="none" strike="noStrike" noProof="0">
                          <a:solidFill>
                            <a:srgbClr val="595959"/>
                          </a:solidFill>
                          <a:effectLst/>
                          <a:latin typeface="Roboto"/>
                        </a:rPr>
                        <a:t>or </a:t>
                      </a:r>
                      <a:r>
                        <a:rPr lang="en-US" sz="1800" b="1" i="0" u="none" strike="noStrike" noProof="0">
                          <a:solidFill>
                            <a:srgbClr val="595959"/>
                          </a:solidFill>
                          <a:effectLst/>
                          <a:latin typeface="Roboto"/>
                        </a:rPr>
                        <a:t>provide audio to supplement text.</a:t>
                      </a:r>
                      <a:endParaRPr lang="en-US" sz="1800" b="1" i="0" u="none" strike="noStrike" noProof="0" dirty="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endParaRPr lang="en-US" sz="1800" b="0" i="0" u="none" strike="noStrike" noProof="0" dirty="0">
                        <a:solidFill>
                          <a:schemeClr val="tx1">
                            <a:lumMod val="65000"/>
                            <a:lumOff val="35000"/>
                          </a:schemeClr>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402956">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40295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84446"/>
            <a:ext cx="7786687" cy="382852"/>
          </a:xfrm>
        </p:spPr>
        <p:txBody>
          <a:bodyPr vert="horz" lIns="91440" tIns="45720" rIns="91440" bIns="45720" rtlCol="0" anchor="t">
            <a:normAutofit fontScale="92500" lnSpcReduction="20000"/>
          </a:bodyPr>
          <a:lstStyle/>
          <a:p>
            <a:r>
              <a:rPr lang="en-US" sz="2600">
                <a:latin typeface="Roboto"/>
                <a:ea typeface="Roboto"/>
                <a:cs typeface="Roboto"/>
              </a:rPr>
              <a:t>Cognitive disabilities</a:t>
            </a:r>
            <a:endParaRPr lang="en-US" sz="2600">
              <a:cs typeface="Roboto"/>
            </a:endParaRPr>
          </a:p>
          <a:p>
            <a:endParaRPr lang="en-US">
              <a:cs typeface="Roboto"/>
            </a:endParaRPr>
          </a:p>
        </p:txBody>
      </p:sp>
    </p:spTree>
    <p:extLst>
      <p:ext uri="{BB962C8B-B14F-4D97-AF65-F5344CB8AC3E}">
        <p14:creationId xmlns:p14="http://schemas.microsoft.com/office/powerpoint/2010/main" val="4171798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a:solidFill>
                  <a:srgbClr val="005E6E"/>
                </a:solidFill>
                <a:latin typeface="Rajdhani"/>
                <a:ea typeface="Roboto"/>
              </a:rPr>
              <a:t>Compound Disabilities</a:t>
            </a:r>
            <a:endParaRPr lang="en-US" sz="7200">
              <a:solidFill>
                <a:srgbClr val="005E6E"/>
              </a:solidFill>
              <a:latin typeface="Rajdhani"/>
            </a:endParaRPr>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3890583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463357086"/>
              </p:ext>
            </p:extLst>
          </p:nvPr>
        </p:nvGraphicFramePr>
        <p:xfrm>
          <a:off x="718206" y="2023241"/>
          <a:ext cx="11036803" cy="7399734"/>
        </p:xfrm>
        <a:graphic>
          <a:graphicData uri="http://schemas.openxmlformats.org/drawingml/2006/table">
            <a:tbl>
              <a:tblPr firstRow="1" bandRow="1"/>
              <a:tblGrid>
                <a:gridCol w="11036803">
                  <a:extLst>
                    <a:ext uri="{9D8B030D-6E8A-4147-A177-3AD203B41FA5}">
                      <a16:colId xmlns:a16="http://schemas.microsoft.com/office/drawing/2014/main" val="377280143"/>
                    </a:ext>
                  </a:extLst>
                </a:gridCol>
              </a:tblGrid>
              <a:tr h="340889">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12621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Users with multiple or compound disabilities have a combination of </a:t>
                      </a:r>
                      <a:r>
                        <a:rPr lang="en-US" sz="1800" b="1" i="0" u="none" strike="noStrike" noProof="0">
                          <a:solidFill>
                            <a:srgbClr val="595959"/>
                          </a:solidFill>
                          <a:effectLst/>
                          <a:latin typeface="Roboto"/>
                        </a:rPr>
                        <a:t>two or more disabilities</a:t>
                      </a:r>
                      <a:endParaRPr lang="en-US" sz="1800" b="1"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This term does not disclose what disabilities a user may have, how many, or the degree of each disability. This term is uniquely interpreted on a case-by-case basis with each person.</a:t>
                      </a:r>
                      <a:endParaRPr lang="en-US" sz="1800" b="1" i="0" u="none" strike="noStrike" noProof="0" dirty="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This means that accesssibility for users with multiple disabilities is decided on each user's specific, individualized needs.</a:t>
                      </a:r>
                      <a:endParaRPr lang="en-US" sz="1800" b="0" i="0" u="none" strike="noStrike" noProof="0" dirty="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endParaRPr lang="en-US" sz="1800" b="0" i="0" u="none" strike="noStrike" noProof="0" dirty="0">
                        <a:solidFill>
                          <a:schemeClr val="tx1">
                            <a:lumMod val="65000"/>
                            <a:lumOff val="35000"/>
                          </a:schemeClr>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90776">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9077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9077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9077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9077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9077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9077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9077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9077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90776">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84446"/>
            <a:ext cx="7786687" cy="382852"/>
          </a:xfrm>
        </p:spPr>
        <p:txBody>
          <a:bodyPr vert="horz" lIns="91440" tIns="45720" rIns="91440" bIns="45720" rtlCol="0" anchor="t">
            <a:normAutofit fontScale="92500" lnSpcReduction="20000"/>
          </a:bodyPr>
          <a:lstStyle/>
          <a:p>
            <a:r>
              <a:rPr lang="en-US" sz="2600">
                <a:latin typeface="Roboto"/>
                <a:ea typeface="Roboto"/>
                <a:cs typeface="Roboto"/>
              </a:rPr>
              <a:t>Compound/multiple disabilities</a:t>
            </a:r>
            <a:endParaRPr lang="en-US" sz="2600">
              <a:cs typeface="Roboto"/>
            </a:endParaRPr>
          </a:p>
          <a:p>
            <a:endParaRPr lang="en-US">
              <a:cs typeface="Roboto"/>
            </a:endParaRPr>
          </a:p>
        </p:txBody>
      </p:sp>
    </p:spTree>
    <p:extLst>
      <p:ext uri="{BB962C8B-B14F-4D97-AF65-F5344CB8AC3E}">
        <p14:creationId xmlns:p14="http://schemas.microsoft.com/office/powerpoint/2010/main" val="138033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102028733"/>
              </p:ext>
            </p:extLst>
          </p:nvPr>
        </p:nvGraphicFramePr>
        <p:xfrm>
          <a:off x="541420" y="1082842"/>
          <a:ext cx="6033661" cy="8732520"/>
        </p:xfrm>
        <a:graphic>
          <a:graphicData uri="http://schemas.openxmlformats.org/drawingml/2006/table">
            <a:tbl>
              <a:tblPr firstRow="1" bandRow="1"/>
              <a:tblGrid>
                <a:gridCol w="6033661">
                  <a:extLst>
                    <a:ext uri="{9D8B030D-6E8A-4147-A177-3AD203B41FA5}">
                      <a16:colId xmlns:a16="http://schemas.microsoft.com/office/drawing/2014/main" val="377280143"/>
                    </a:ext>
                  </a:extLst>
                </a:gridCol>
              </a:tblGrid>
              <a:tr h="287308">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39241">
                <a:tc>
                  <a:txBody>
                    <a:bodyPr/>
                    <a:lstStyle/>
                    <a:p>
                      <a:pPr marL="285750" marR="0" lvl="0" indent="-285750" algn="l">
                        <a:lnSpc>
                          <a:spcPct val="100000"/>
                        </a:lnSpc>
                        <a:spcBef>
                          <a:spcPts val="1200"/>
                        </a:spcBef>
                        <a:spcAft>
                          <a:spcPts val="600"/>
                        </a:spcAft>
                        <a:buClr>
                          <a:srgbClr val="920075"/>
                        </a:buClr>
                        <a:buFont typeface="Arial"/>
                        <a:buChar char="•"/>
                      </a:pPr>
                      <a:r>
                        <a:rPr lang="en-US" sz="1800" b="1" i="0" u="none" strike="noStrike" noProof="0">
                          <a:solidFill>
                            <a:srgbClr val="595959"/>
                          </a:solidFill>
                          <a:effectLst/>
                          <a:latin typeface="Roboto"/>
                        </a:rPr>
                        <a:t>Deafblindness </a:t>
                      </a:r>
                      <a:r>
                        <a:rPr lang="en-US" sz="1800" b="0" i="0" u="none" strike="noStrike" noProof="0">
                          <a:solidFill>
                            <a:srgbClr val="595959"/>
                          </a:solidFill>
                          <a:effectLst/>
                          <a:latin typeface="Roboto"/>
                        </a:rPr>
                        <a:t>refers to users who are both </a:t>
                      </a:r>
                      <a:r>
                        <a:rPr lang="en-US" sz="1800" b="1" i="0" u="none" strike="noStrike" noProof="0">
                          <a:solidFill>
                            <a:srgbClr val="595959"/>
                          </a:solidFill>
                          <a:effectLst/>
                          <a:latin typeface="Roboto"/>
                        </a:rPr>
                        <a:t>deaf and blind. </a:t>
                      </a:r>
                      <a:r>
                        <a:rPr lang="en-US" sz="1500" b="0" i="0" u="none" strike="noStrike" noProof="0">
                          <a:solidFill>
                            <a:srgbClr val="E8E8E8"/>
                          </a:solidFill>
                        </a:rPr>
                        <a:t> </a:t>
                      </a:r>
                      <a:r>
                        <a:rPr lang="en-US" sz="1800" b="0" i="0" u="none" strike="noStrike" noProof="0">
                          <a:solidFill>
                            <a:schemeClr val="tx1">
                              <a:lumMod val="65000"/>
                              <a:lumOff val="35000"/>
                            </a:schemeClr>
                          </a:solidFill>
                          <a:latin typeface="Roboto"/>
                        </a:rPr>
                        <a:t>The term “deafblind” is an umbrella term for a wide variety of combined hearing and vision losses.</a:t>
                      </a:r>
                    </a:p>
                    <a:p>
                      <a:pPr marL="285750" marR="0" lvl="0" indent="-285750" algn="l">
                        <a:lnSpc>
                          <a:spcPct val="100000"/>
                        </a:lnSpc>
                        <a:spcBef>
                          <a:spcPts val="1200"/>
                        </a:spcBef>
                        <a:spcAft>
                          <a:spcPts val="600"/>
                        </a:spcAft>
                        <a:buClr>
                          <a:srgbClr val="920075"/>
                        </a:buClr>
                        <a:buFont typeface="Arial"/>
                        <a:buChar char="•"/>
                      </a:pPr>
                      <a:r>
                        <a:rPr lang="en-US">
                          <a:solidFill>
                            <a:schemeClr val="tx1">
                              <a:lumMod val="65000"/>
                              <a:lumOff val="35000"/>
                            </a:schemeClr>
                          </a:solidFill>
                          <a:latin typeface="Roboto"/>
                        </a:rPr>
                        <a:t>Some users who are deafblind may use a </a:t>
                      </a:r>
                      <a:r>
                        <a:rPr lang="en-US" b="1">
                          <a:solidFill>
                            <a:schemeClr val="tx1">
                              <a:lumMod val="65000"/>
                              <a:lumOff val="35000"/>
                            </a:schemeClr>
                          </a:solidFill>
                          <a:latin typeface="Roboto"/>
                        </a:rPr>
                        <a:t>refreshable braille display in combination with a screen reader.</a:t>
                      </a:r>
                    </a:p>
                    <a:p>
                      <a:pPr marL="285750" marR="0" lvl="0" indent="-285750" algn="l">
                        <a:lnSpc>
                          <a:spcPct val="100000"/>
                        </a:lnSpc>
                        <a:spcBef>
                          <a:spcPts val="1200"/>
                        </a:spcBef>
                        <a:spcAft>
                          <a:spcPts val="600"/>
                        </a:spcAft>
                        <a:buClr>
                          <a:srgbClr val="920075"/>
                        </a:buClr>
                        <a:buFont typeface="Arial"/>
                        <a:buChar char="•"/>
                      </a:pPr>
                      <a:r>
                        <a:rPr lang="en-US" b="0">
                          <a:solidFill>
                            <a:schemeClr val="tx1">
                              <a:lumMod val="65000"/>
                              <a:lumOff val="35000"/>
                            </a:schemeClr>
                          </a:solidFill>
                          <a:latin typeface="Roboto"/>
                        </a:rPr>
                        <a:t>Some users may use a combination of other aides that are for the </a:t>
                      </a:r>
                      <a:r>
                        <a:rPr lang="en-US" b="1">
                          <a:solidFill>
                            <a:schemeClr val="tx1">
                              <a:lumMod val="65000"/>
                              <a:lumOff val="35000"/>
                            </a:schemeClr>
                          </a:solidFill>
                          <a:latin typeface="Roboto"/>
                        </a:rPr>
                        <a:t>deaf </a:t>
                      </a:r>
                      <a:r>
                        <a:rPr lang="en-US" b="0">
                          <a:solidFill>
                            <a:schemeClr val="tx1">
                              <a:lumMod val="65000"/>
                              <a:lumOff val="35000"/>
                            </a:schemeClr>
                          </a:solidFill>
                          <a:latin typeface="Roboto"/>
                        </a:rPr>
                        <a:t>or </a:t>
                      </a:r>
                      <a:r>
                        <a:rPr lang="en-US" b="1">
                          <a:solidFill>
                            <a:schemeClr val="tx1">
                              <a:lumMod val="65000"/>
                              <a:lumOff val="35000"/>
                            </a:schemeClr>
                          </a:solidFill>
                          <a:latin typeface="Roboto"/>
                        </a:rPr>
                        <a:t>blind </a:t>
                      </a:r>
                      <a:r>
                        <a:rPr lang="en-US" b="0">
                          <a:solidFill>
                            <a:schemeClr val="tx1">
                              <a:lumMod val="65000"/>
                              <a:lumOff val="35000"/>
                            </a:schemeClr>
                          </a:solidFill>
                          <a:latin typeface="Roboto"/>
                        </a:rPr>
                        <a:t>depending on the extent of their deafblindness.</a:t>
                      </a:r>
                      <a:endParaRPr lang="en-US" b="1" dirty="0">
                        <a:solidFill>
                          <a:schemeClr val="tx1">
                            <a:lumMod val="65000"/>
                            <a:lumOff val="35000"/>
                          </a:schemeClr>
                        </a:solidFill>
                        <a:latin typeface="Roboto"/>
                      </a:endParaRPr>
                    </a:p>
                    <a:p>
                      <a:pPr marL="285750" marR="0" lvl="0" indent="-285750" algn="l">
                        <a:lnSpc>
                          <a:spcPct val="100000"/>
                        </a:lnSpc>
                        <a:spcBef>
                          <a:spcPts val="1200"/>
                        </a:spcBef>
                        <a:spcAft>
                          <a:spcPts val="600"/>
                        </a:spcAft>
                        <a:buClr>
                          <a:srgbClr val="920075"/>
                        </a:buClr>
                        <a:buFont typeface="Arial"/>
                        <a:buChar char="•"/>
                      </a:pPr>
                      <a:r>
                        <a:rPr lang="en-US" b="0">
                          <a:solidFill>
                            <a:schemeClr val="tx1">
                              <a:lumMod val="65000"/>
                              <a:lumOff val="35000"/>
                            </a:schemeClr>
                          </a:solidFill>
                          <a:latin typeface="Roboto"/>
                        </a:rPr>
                        <a:t>According to the Virginia Association for the Deafblind, </a:t>
                      </a:r>
                      <a:r>
                        <a:rPr lang="en-US" b="1">
                          <a:solidFill>
                            <a:schemeClr val="tx1">
                              <a:lumMod val="65000"/>
                              <a:lumOff val="35000"/>
                            </a:schemeClr>
                          </a:solidFill>
                          <a:latin typeface="Roboto"/>
                        </a:rPr>
                        <a:t>over 16,000 people in state of Virginia</a:t>
                      </a:r>
                      <a:r>
                        <a:rPr lang="en-US" b="0">
                          <a:solidFill>
                            <a:schemeClr val="tx1">
                              <a:lumMod val="65000"/>
                              <a:lumOff val="35000"/>
                            </a:schemeClr>
                          </a:solidFill>
                          <a:latin typeface="Roboto"/>
                        </a:rPr>
                        <a:t> have a combined loss of vision and hearing.</a:t>
                      </a:r>
                      <a:endParaRPr lang="en-US" b="0" dirty="0">
                        <a:solidFill>
                          <a:schemeClr val="tx1">
                            <a:lumMod val="65000"/>
                            <a:lumOff val="35000"/>
                          </a:schemeClr>
                        </a:solidFill>
                        <a:latin typeface="Roboto"/>
                      </a:endParaRPr>
                    </a:p>
                    <a:p>
                      <a:pPr marL="742950" marR="0" lvl="1" indent="-285750" algn="l">
                        <a:lnSpc>
                          <a:spcPct val="100000"/>
                        </a:lnSpc>
                        <a:spcBef>
                          <a:spcPts val="1200"/>
                        </a:spcBef>
                        <a:spcAft>
                          <a:spcPts val="600"/>
                        </a:spcAft>
                        <a:buClr>
                          <a:srgbClr val="920075"/>
                        </a:buClr>
                        <a:buFont typeface="Arial"/>
                        <a:buChar char="•"/>
                      </a:pPr>
                      <a:endParaRPr lang="en-US" sz="1800" b="0" i="0" u="none" strike="noStrike" noProof="0" dirty="0">
                        <a:solidFill>
                          <a:schemeClr val="tx1">
                            <a:lumMod val="65000"/>
                            <a:lumOff val="35000"/>
                          </a:schemeClr>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dirty="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27211">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2721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2721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2721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2721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2721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2721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2721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2721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2721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84446"/>
            <a:ext cx="7786687" cy="382852"/>
          </a:xfrm>
        </p:spPr>
        <p:txBody>
          <a:bodyPr vert="horz" lIns="91440" tIns="45720" rIns="91440" bIns="45720" rtlCol="0" anchor="t">
            <a:normAutofit fontScale="92500" lnSpcReduction="20000"/>
          </a:bodyPr>
          <a:lstStyle/>
          <a:p>
            <a:r>
              <a:rPr lang="en-US" sz="2600">
                <a:latin typeface="Roboto"/>
                <a:ea typeface="Roboto"/>
                <a:cs typeface="Roboto"/>
              </a:rPr>
              <a:t>Deafblindness</a:t>
            </a:r>
            <a:endParaRPr lang="en-US" sz="2600">
              <a:cs typeface="Roboto"/>
            </a:endParaRPr>
          </a:p>
          <a:p>
            <a:endParaRPr lang="en-US">
              <a:cs typeface="Roboto"/>
            </a:endParaRPr>
          </a:p>
        </p:txBody>
      </p:sp>
      <p:pic>
        <p:nvPicPr>
          <p:cNvPr id="3" name="Picture 2" descr="A picture of a person using a refreshable braille device next to a laptop.">
            <a:extLst>
              <a:ext uri="{FF2B5EF4-FFF2-40B4-BE49-F238E27FC236}">
                <a16:creationId xmlns:a16="http://schemas.microsoft.com/office/drawing/2014/main" id="{0AF9D378-055F-854F-C79F-8DA45914211D}"/>
              </a:ext>
            </a:extLst>
          </p:cNvPr>
          <p:cNvPicPr>
            <a:picLocks noChangeAspect="1"/>
          </p:cNvPicPr>
          <p:nvPr/>
        </p:nvPicPr>
        <p:blipFill>
          <a:blip r:embed="rId3"/>
          <a:stretch>
            <a:fillRect/>
          </a:stretch>
        </p:blipFill>
        <p:spPr>
          <a:xfrm>
            <a:off x="6890085" y="1518615"/>
            <a:ext cx="4678278" cy="3509952"/>
          </a:xfrm>
          <a:prstGeom prst="rect">
            <a:avLst/>
          </a:prstGeom>
        </p:spPr>
      </p:pic>
    </p:spTree>
    <p:extLst>
      <p:ext uri="{BB962C8B-B14F-4D97-AF65-F5344CB8AC3E}">
        <p14:creationId xmlns:p14="http://schemas.microsoft.com/office/powerpoint/2010/main" val="355989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65177" y="231850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Questions?</a:t>
            </a:r>
            <a:endParaRPr lang="en-US" sz="7200" dirty="0">
              <a:solidFill>
                <a:schemeClr val="bg1"/>
              </a:solidFill>
              <a:latin typeface="Rajdhani"/>
            </a:endParaRPr>
          </a:p>
        </p:txBody>
      </p:sp>
    </p:spTree>
    <p:extLst>
      <p:ext uri="{BB962C8B-B14F-4D97-AF65-F5344CB8AC3E}">
        <p14:creationId xmlns:p14="http://schemas.microsoft.com/office/powerpoint/2010/main" val="25257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idx="4294967295"/>
          </p:nvPr>
        </p:nvSpPr>
        <p:spPr>
          <a:xfrm>
            <a:off x="487012" y="2071470"/>
            <a:ext cx="9795226" cy="1897062"/>
          </a:xfrm>
        </p:spPr>
        <p:txBody>
          <a:bodyPr rtlCol="0">
            <a:noAutofit/>
          </a:bodyPr>
          <a:lstStyle/>
          <a:p>
            <a:r>
              <a:rPr lang="en-US" sz="7200" dirty="0">
                <a:solidFill>
                  <a:srgbClr val="005E6E"/>
                </a:solidFill>
                <a:latin typeface="Rajdhani"/>
                <a:ea typeface="Roboto"/>
              </a:rPr>
              <a:t>Introduction</a:t>
            </a:r>
            <a:endParaRPr lang="en-US" dirty="0"/>
          </a:p>
        </p:txBody>
      </p:sp>
    </p:spTree>
    <p:extLst>
      <p:ext uri="{BB962C8B-B14F-4D97-AF65-F5344CB8AC3E}">
        <p14:creationId xmlns:p14="http://schemas.microsoft.com/office/powerpoint/2010/main" val="132974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74919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What this seminar covers</a:t>
            </a:r>
            <a:endParaRPr lang="en-US" dirty="0">
              <a:solidFill>
                <a:schemeClr val="bg1"/>
              </a:solidFill>
            </a:endParaRPr>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58612" y="3412381"/>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dirty="0">
                <a:solidFill>
                  <a:srgbClr val="FBD350"/>
                </a:solidFill>
                <a:latin typeface="Roboto Medium"/>
                <a:ea typeface="Roboto Medium"/>
                <a:cs typeface="Roboto Medium"/>
              </a:rPr>
              <a:t>(And what it doesn't)</a:t>
            </a:r>
            <a:endParaRPr lang="en-US" dirty="0"/>
          </a:p>
          <a:p>
            <a:pPr algn="ctr"/>
            <a:br>
              <a:rPr lang="en-US" dirty="0"/>
            </a:br>
            <a:endParaRPr lang="en-US"/>
          </a:p>
          <a:p>
            <a:pPr algn="ctr"/>
            <a:r>
              <a:rPr lang="en-US" sz="4000" dirty="0">
                <a:solidFill>
                  <a:srgbClr val="FBD350"/>
                </a:solidFill>
                <a:latin typeface="Roboto Medium"/>
                <a:ea typeface="Roboto Medium"/>
                <a:cs typeface="Roboto Medium"/>
              </a:rPr>
              <a:t> </a:t>
            </a:r>
            <a:br>
              <a:rPr lang="en-US" sz="4000" dirty="0">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51842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74919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a:solidFill>
                  <a:schemeClr val="bg1"/>
                </a:solidFill>
                <a:latin typeface="Rajdhani"/>
                <a:ea typeface="Roboto"/>
              </a:rPr>
              <a:t>Related CPACC </a:t>
            </a:r>
            <a:br>
              <a:rPr lang="en-US" sz="7200" dirty="0">
                <a:solidFill>
                  <a:schemeClr val="bg1"/>
                </a:solidFill>
                <a:latin typeface="Rajdhani"/>
                <a:ea typeface="Roboto"/>
              </a:rPr>
            </a:br>
            <a:r>
              <a:rPr lang="en-US" sz="7200">
                <a:solidFill>
                  <a:schemeClr val="bg1"/>
                </a:solidFill>
                <a:latin typeface="Rajdhani"/>
                <a:ea typeface="Roboto"/>
              </a:rPr>
              <a:t>Learning Goals</a:t>
            </a:r>
            <a:endParaRPr lang="en-US" dirty="0">
              <a:solidFill>
                <a:schemeClr val="bg1"/>
              </a:solidFill>
            </a:endParaRPr>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37735" y="3955176"/>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dirty="0">
                <a:solidFill>
                  <a:srgbClr val="FBD350"/>
                </a:solidFill>
                <a:latin typeface="Roboto Medium"/>
                <a:ea typeface="Roboto Medium"/>
                <a:cs typeface="Roboto Medium"/>
              </a:rPr>
              <a:t>(If you're into that sort of thing)</a:t>
            </a:r>
            <a:endParaRPr lang="en-US" dirty="0"/>
          </a:p>
          <a:p>
            <a:pPr algn="ctr"/>
            <a:br>
              <a:rPr lang="en-US" dirty="0"/>
            </a:br>
            <a:endParaRPr lang="en-US"/>
          </a:p>
          <a:p>
            <a:pPr algn="ctr"/>
            <a:r>
              <a:rPr lang="en-US" sz="4000" dirty="0">
                <a:solidFill>
                  <a:srgbClr val="FBD350"/>
                </a:solidFill>
                <a:latin typeface="Roboto Medium"/>
                <a:ea typeface="Roboto Medium"/>
                <a:cs typeface="Roboto Medium"/>
              </a:rPr>
              <a:t> </a:t>
            </a:r>
            <a:br>
              <a:rPr lang="en-US" sz="4000" dirty="0">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100050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51659772"/>
              </p:ext>
            </p:extLst>
          </p:nvPr>
        </p:nvGraphicFramePr>
        <p:xfrm>
          <a:off x="722058" y="1330015"/>
          <a:ext cx="11127045" cy="734568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2395">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2901560">
                <a:tc>
                  <a:txBody>
                    <a:bodyPr/>
                    <a:lstStyle/>
                    <a:p>
                      <a:pPr marL="457200" marR="0" lvl="0" indent="-457200" algn="l">
                        <a:lnSpc>
                          <a:spcPct val="100000"/>
                        </a:lnSpc>
                        <a:spcBef>
                          <a:spcPts val="1200"/>
                        </a:spcBef>
                        <a:spcAft>
                          <a:spcPts val="600"/>
                        </a:spcAft>
                        <a:buClr>
                          <a:srgbClr val="920075"/>
                        </a:buClr>
                        <a:buAutoNum type="arabicPeriod"/>
                      </a:pPr>
                      <a:r>
                        <a:rPr lang="en-US" sz="1600" b="0" dirty="0">
                          <a:solidFill>
                            <a:srgbClr val="414042"/>
                          </a:solidFill>
                          <a:effectLst/>
                          <a:latin typeface="Roboto"/>
                          <a:ea typeface="Roboto"/>
                          <a:cs typeface="Times New Roman"/>
                        </a:rPr>
                        <a:t>Name the main categories of disabilities</a:t>
                      </a:r>
                    </a:p>
                    <a:p>
                      <a:pPr marL="457200" marR="0" lvl="0" indent="-457200" algn="l">
                        <a:lnSpc>
                          <a:spcPct val="100000"/>
                        </a:lnSpc>
                        <a:spcBef>
                          <a:spcPts val="1200"/>
                        </a:spcBef>
                        <a:spcAft>
                          <a:spcPts val="600"/>
                        </a:spcAft>
                        <a:buClr>
                          <a:srgbClr val="920075"/>
                        </a:buClr>
                        <a:buAutoNum type="arabicPeriod"/>
                      </a:pPr>
                      <a:r>
                        <a:rPr lang="en-US" sz="1600" b="0" dirty="0">
                          <a:solidFill>
                            <a:srgbClr val="414042"/>
                          </a:solidFill>
                          <a:effectLst/>
                          <a:latin typeface="Roboto"/>
                          <a:ea typeface="Roboto"/>
                          <a:cs typeface="Times New Roman"/>
                        </a:rPr>
                        <a:t>Classify specific conditions under their relevant disability category or categories</a:t>
                      </a:r>
                    </a:p>
                    <a:p>
                      <a:pPr marL="457200" marR="0" lvl="0" indent="-457200" algn="l">
                        <a:lnSpc>
                          <a:spcPct val="100000"/>
                        </a:lnSpc>
                        <a:spcBef>
                          <a:spcPts val="1200"/>
                        </a:spcBef>
                        <a:spcAft>
                          <a:spcPts val="600"/>
                        </a:spcAft>
                        <a:buClr>
                          <a:srgbClr val="920075"/>
                        </a:buClr>
                        <a:buAutoNum type="arabicPeriod"/>
                      </a:pPr>
                      <a:r>
                        <a:rPr lang="en-US" sz="1600" b="0" dirty="0">
                          <a:solidFill>
                            <a:srgbClr val="414042"/>
                          </a:solidFill>
                          <a:effectLst/>
                          <a:latin typeface="Roboto"/>
                          <a:ea typeface="Roboto"/>
                          <a:cs typeface="Times New Roman"/>
                        </a:rPr>
                        <a:t>Define assistive technologies</a:t>
                      </a:r>
                    </a:p>
                    <a:p>
                      <a:pPr marL="457200" marR="0" lvl="0" indent="-457200" algn="l">
                        <a:lnSpc>
                          <a:spcPct val="100000"/>
                        </a:lnSpc>
                        <a:spcBef>
                          <a:spcPts val="1200"/>
                        </a:spcBef>
                        <a:spcAft>
                          <a:spcPts val="600"/>
                        </a:spcAft>
                        <a:buClr>
                          <a:srgbClr val="920075"/>
                        </a:buClr>
                        <a:buAutoNum type="arabicPeriod"/>
                      </a:pPr>
                      <a:r>
                        <a:rPr lang="en-US" sz="1600" b="0" dirty="0">
                          <a:solidFill>
                            <a:srgbClr val="414042"/>
                          </a:solidFill>
                          <a:effectLst/>
                          <a:latin typeface="Roboto"/>
                          <a:ea typeface="Roboto"/>
                          <a:cs typeface="Times New Roman"/>
                        </a:rPr>
                        <a:t>Match disability categories with relevant assistive technologies</a:t>
                      </a:r>
                    </a:p>
                    <a:p>
                      <a:pPr marL="457200" marR="0" lvl="0" indent="-457200" algn="l">
                        <a:lnSpc>
                          <a:spcPct val="100000"/>
                        </a:lnSpc>
                        <a:spcBef>
                          <a:spcPts val="1200"/>
                        </a:spcBef>
                        <a:spcAft>
                          <a:spcPts val="600"/>
                        </a:spcAft>
                        <a:buClr>
                          <a:srgbClr val="920075"/>
                        </a:buClr>
                        <a:buAutoNum type="arabicPeriod"/>
                      </a:pPr>
                      <a:r>
                        <a:rPr lang="en-US" sz="1600" b="0" dirty="0">
                          <a:solidFill>
                            <a:srgbClr val="414042"/>
                          </a:solidFill>
                          <a:effectLst/>
                          <a:latin typeface="Roboto"/>
                          <a:ea typeface="Roboto"/>
                          <a:cs typeface="Times New Roman"/>
                        </a:rPr>
                        <a:t>Describe the accessibility challenges faced by people with disabilities of a given category</a:t>
                      </a:r>
                    </a:p>
                    <a:p>
                      <a:pPr marL="457200" marR="0" lvl="0" indent="-457200" algn="l">
                        <a:lnSpc>
                          <a:spcPct val="100000"/>
                        </a:lnSpc>
                        <a:spcBef>
                          <a:spcPts val="1200"/>
                        </a:spcBef>
                        <a:spcAft>
                          <a:spcPts val="600"/>
                        </a:spcAft>
                        <a:buClr>
                          <a:srgbClr val="920075"/>
                        </a:buClr>
                        <a:buAutoNum type="arabicPeriod"/>
                      </a:pPr>
                      <a:r>
                        <a:rPr lang="en-US" sz="1600" b="0" dirty="0">
                          <a:solidFill>
                            <a:srgbClr val="414042"/>
                          </a:solidFill>
                          <a:effectLst/>
                          <a:latin typeface="Roboto"/>
                          <a:ea typeface="Roboto"/>
                          <a:cs typeface="Times New Roman"/>
                        </a:rPr>
                        <a:t>Given a scenario or narrative in an applied domain, identify accessibility challenges for people of various kinds of disabilities, and potential solutions to overcome those challenges</a:t>
                      </a:r>
                    </a:p>
                    <a:p>
                      <a:pPr marL="457200" marR="0" lvl="0" indent="-457200" algn="l">
                        <a:lnSpc>
                          <a:spcPct val="100000"/>
                        </a:lnSpc>
                        <a:spcBef>
                          <a:spcPts val="1200"/>
                        </a:spcBef>
                        <a:spcAft>
                          <a:spcPts val="600"/>
                        </a:spcAft>
                        <a:buClr>
                          <a:srgbClr val="920075"/>
                        </a:buClr>
                        <a:buAutoNum type="arabicPeriod"/>
                      </a:pPr>
                      <a:r>
                        <a:rPr lang="en-US" sz="1600" b="0" dirty="0">
                          <a:solidFill>
                            <a:srgbClr val="414042"/>
                          </a:solidFill>
                          <a:effectLst/>
                          <a:latin typeface="Roboto"/>
                          <a:ea typeface="Roboto"/>
                          <a:cs typeface="Times New Roman"/>
                        </a:rPr>
                        <a:t>Rate the appropriateness of a proposed solution for a person with a specific disability</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5924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5924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5924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5924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5924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5924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5924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5924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5924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5924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Related CPACC Learning Goals</a:t>
            </a:r>
            <a:endParaRPr lang="en-US" dirty="0"/>
          </a:p>
          <a:p>
            <a:endParaRPr lang="en-US">
              <a:cs typeface="Roboto"/>
            </a:endParaRPr>
          </a:p>
        </p:txBody>
      </p:sp>
    </p:spTree>
    <p:extLst>
      <p:ext uri="{BB962C8B-B14F-4D97-AF65-F5344CB8AC3E}">
        <p14:creationId xmlns:p14="http://schemas.microsoft.com/office/powerpoint/2010/main" val="377867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572884"/>
            <a:ext cx="9794875" cy="1897062"/>
          </a:xfrm>
        </p:spPr>
        <p:txBody>
          <a:bodyPr rtlCol="0">
            <a:noAutofit/>
          </a:bodyPr>
          <a:lstStyle/>
          <a:p>
            <a:r>
              <a:rPr lang="en-US" sz="7200" dirty="0">
                <a:solidFill>
                  <a:srgbClr val="005E6E"/>
                </a:solidFill>
                <a:latin typeface="Rajdhani"/>
                <a:ea typeface="Roboto"/>
              </a:rPr>
              <a:t>Foundational Knowledge</a:t>
            </a:r>
            <a:endParaRPr lang="en-US" sz="7200" dirty="0">
              <a:solidFill>
                <a:srgbClr val="005E6E"/>
              </a:solidFill>
              <a:latin typeface="Rajdhani"/>
            </a:endParaRPr>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a:solidFill>
                  <a:srgbClr val="920075"/>
                </a:solidFill>
                <a:latin typeface="Roboto Medium"/>
                <a:ea typeface="Roboto Medium"/>
                <a:cs typeface="Roboto Medium"/>
              </a:rPr>
              <a:t>So let's get started...</a:t>
            </a:r>
            <a:endParaRPr lang="en-US"/>
          </a:p>
        </p:txBody>
      </p:sp>
    </p:spTree>
    <p:extLst>
      <p:ext uri="{BB962C8B-B14F-4D97-AF65-F5344CB8AC3E}">
        <p14:creationId xmlns:p14="http://schemas.microsoft.com/office/powerpoint/2010/main" val="341382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598189085"/>
              </p:ext>
            </p:extLst>
          </p:nvPr>
        </p:nvGraphicFramePr>
        <p:xfrm>
          <a:off x="722058" y="536700"/>
          <a:ext cx="5943426" cy="9342120"/>
        </p:xfrm>
        <a:graphic>
          <a:graphicData uri="http://schemas.openxmlformats.org/drawingml/2006/table">
            <a:tbl>
              <a:tblPr firstRow="1" bandRow="1"/>
              <a:tblGrid>
                <a:gridCol w="5943426">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457200" marR="0" lvl="0" indent="-457200" algn="l">
                        <a:lnSpc>
                          <a:spcPct val="100000"/>
                        </a:lnSpc>
                        <a:spcBef>
                          <a:spcPts val="1200"/>
                        </a:spcBef>
                        <a:spcAft>
                          <a:spcPts val="600"/>
                        </a:spcAft>
                        <a:buClr>
                          <a:srgbClr val="920075"/>
                        </a:buClr>
                        <a:buFont typeface="Arial"/>
                        <a:buChar char="•"/>
                      </a:pPr>
                      <a:r>
                        <a:rPr lang="en-US" sz="1600" b="0" dirty="0">
                          <a:solidFill>
                            <a:srgbClr val="414042"/>
                          </a:solidFill>
                          <a:effectLst/>
                          <a:latin typeface="Roboto"/>
                          <a:ea typeface="Roboto"/>
                          <a:cs typeface="Times New Roman"/>
                        </a:rPr>
                        <a:t>According to the Center for Disease Control and Prevention (CDC), </a:t>
                      </a:r>
                      <a:r>
                        <a:rPr lang="en-US" sz="1600" b="1" dirty="0">
                          <a:solidFill>
                            <a:srgbClr val="414042"/>
                          </a:solidFill>
                          <a:effectLst/>
                          <a:latin typeface="Roboto"/>
                          <a:ea typeface="Roboto"/>
                          <a:cs typeface="Times New Roman"/>
                        </a:rPr>
                        <a:t>1 in 4 adults</a:t>
                      </a:r>
                      <a:r>
                        <a:rPr lang="en-US" sz="1600" b="0" dirty="0">
                          <a:solidFill>
                            <a:srgbClr val="414042"/>
                          </a:solidFill>
                          <a:effectLst/>
                          <a:latin typeface="Roboto"/>
                          <a:ea typeface="Roboto"/>
                          <a:cs typeface="Times New Roman"/>
                        </a:rPr>
                        <a:t> in the United States identify as having some kind of disability.</a:t>
                      </a:r>
                      <a:br>
                        <a:rPr lang="en-US" sz="1600" b="0" dirty="0">
                          <a:solidFill>
                            <a:srgbClr val="414042"/>
                          </a:solidFill>
                          <a:effectLst/>
                          <a:latin typeface="Roboto"/>
                          <a:ea typeface="Roboto"/>
                          <a:cs typeface="Times New Roman"/>
                        </a:rPr>
                      </a:br>
                      <a:br>
                        <a:rPr lang="en-US" sz="1600" b="0" dirty="0">
                          <a:solidFill>
                            <a:srgbClr val="414042"/>
                          </a:solidFill>
                          <a:effectLst/>
                          <a:latin typeface="Roboto"/>
                          <a:ea typeface="Roboto"/>
                          <a:cs typeface="Times New Roman"/>
                        </a:rPr>
                      </a:br>
                      <a:r>
                        <a:rPr lang="en-US" sz="1600" b="0" dirty="0">
                          <a:solidFill>
                            <a:srgbClr val="414042"/>
                          </a:solidFill>
                          <a:effectLst/>
                          <a:latin typeface="Roboto"/>
                          <a:ea typeface="Roboto"/>
                          <a:cs typeface="Times New Roman"/>
                        </a:rPr>
                        <a:t>This statistic is also true </a:t>
                      </a:r>
                      <a:r>
                        <a:rPr lang="en-US" sz="1600" b="1" dirty="0">
                          <a:solidFill>
                            <a:srgbClr val="414042"/>
                          </a:solidFill>
                          <a:effectLst/>
                          <a:latin typeface="Roboto"/>
                          <a:ea typeface="Roboto"/>
                          <a:cs typeface="Times New Roman"/>
                        </a:rPr>
                        <a:t>for the State of Virginia.</a:t>
                      </a:r>
                    </a:p>
                    <a:p>
                      <a:pPr marL="457200" marR="0" lvl="0" indent="-457200" algn="l">
                        <a:lnSpc>
                          <a:spcPct val="100000"/>
                        </a:lnSpc>
                        <a:spcBef>
                          <a:spcPts val="1200"/>
                        </a:spcBef>
                        <a:spcAft>
                          <a:spcPts val="600"/>
                        </a:spcAft>
                        <a:buClr>
                          <a:srgbClr val="920075"/>
                        </a:buClr>
                        <a:buFont typeface="Arial"/>
                        <a:buChar char="•"/>
                      </a:pPr>
                      <a:r>
                        <a:rPr lang="en-US" sz="1600" b="0" dirty="0">
                          <a:solidFill>
                            <a:srgbClr val="414042"/>
                          </a:solidFill>
                          <a:effectLst/>
                          <a:latin typeface="Roboto"/>
                          <a:ea typeface="Roboto"/>
                          <a:cs typeface="Times New Roman"/>
                        </a:rPr>
                        <a:t>According to the World Health Organization (WHO), due to people living longer lives, and the rise of noncommunicable diseases, an estimated </a:t>
                      </a:r>
                      <a:r>
                        <a:rPr lang="en-US" sz="1600" b="1" dirty="0">
                          <a:solidFill>
                            <a:srgbClr val="414042"/>
                          </a:solidFill>
                          <a:effectLst/>
                          <a:latin typeface="Roboto"/>
                          <a:ea typeface="Roboto"/>
                          <a:cs typeface="Times New Roman"/>
                        </a:rPr>
                        <a:t>3.5 billion people globally will need assistive devices by 2050.</a:t>
                      </a:r>
                      <a:br>
                        <a:rPr lang="en-US" sz="1600" b="1" dirty="0">
                          <a:solidFill>
                            <a:srgbClr val="414042"/>
                          </a:solidFill>
                          <a:effectLst/>
                          <a:latin typeface="Roboto"/>
                          <a:ea typeface="Roboto"/>
                          <a:cs typeface="Times New Roman"/>
                        </a:rPr>
                      </a:br>
                      <a:br>
                        <a:rPr lang="en-US" sz="1600" b="1" dirty="0">
                          <a:solidFill>
                            <a:srgbClr val="414042"/>
                          </a:solidFill>
                          <a:effectLst/>
                          <a:latin typeface="Roboto"/>
                          <a:ea typeface="Roboto"/>
                          <a:cs typeface="Times New Roman"/>
                        </a:rPr>
                      </a:br>
                      <a:r>
                        <a:rPr lang="en-US" sz="1600" b="0" dirty="0">
                          <a:solidFill>
                            <a:srgbClr val="414042"/>
                          </a:solidFill>
                          <a:effectLst/>
                          <a:latin typeface="Roboto"/>
                          <a:ea typeface="Roboto"/>
                          <a:cs typeface="Times New Roman"/>
                        </a:rPr>
                        <a:t>Start adapting your technology and mindset now to stay ahead of the curve.</a:t>
                      </a:r>
                    </a:p>
                    <a:p>
                      <a:pPr marL="457200" marR="0" lvl="0" indent="-457200" algn="l">
                        <a:lnSpc>
                          <a:spcPct val="100000"/>
                        </a:lnSpc>
                        <a:spcBef>
                          <a:spcPts val="1200"/>
                        </a:spcBef>
                        <a:spcAft>
                          <a:spcPts val="600"/>
                        </a:spcAft>
                        <a:buClr>
                          <a:srgbClr val="920075"/>
                        </a:buClr>
                        <a:buFont typeface="Arial"/>
                        <a:buChar char="•"/>
                      </a:pPr>
                      <a:r>
                        <a:rPr lang="en-US" sz="1600" b="0" dirty="0">
                          <a:solidFill>
                            <a:srgbClr val="414042"/>
                          </a:solidFill>
                          <a:effectLst/>
                          <a:latin typeface="Roboto"/>
                          <a:ea typeface="Roboto"/>
                          <a:cs typeface="Times New Roman"/>
                        </a:rPr>
                        <a:t>The WHO also states that of those who need assistive technologies, only </a:t>
                      </a:r>
                      <a:r>
                        <a:rPr lang="en-US" sz="1600" b="1" dirty="0">
                          <a:solidFill>
                            <a:srgbClr val="414042"/>
                          </a:solidFill>
                          <a:effectLst/>
                          <a:latin typeface="Roboto"/>
                          <a:ea typeface="Roboto"/>
                          <a:cs typeface="Times New Roman"/>
                        </a:rPr>
                        <a:t>1 in 10 </a:t>
                      </a:r>
                      <a:r>
                        <a:rPr lang="en-US" sz="1600" b="0" dirty="0">
                          <a:solidFill>
                            <a:srgbClr val="414042"/>
                          </a:solidFill>
                          <a:effectLst/>
                          <a:latin typeface="Roboto"/>
                          <a:ea typeface="Roboto"/>
                          <a:cs typeface="Times New Roman"/>
                        </a:rPr>
                        <a:t>can actually access these devices.</a:t>
                      </a:r>
                    </a:p>
                    <a:p>
                      <a:pPr marL="457200" marR="0" lvl="0" indent="-457200" algn="l">
                        <a:lnSpc>
                          <a:spcPct val="100000"/>
                        </a:lnSpc>
                        <a:spcBef>
                          <a:spcPts val="1200"/>
                        </a:spcBef>
                        <a:spcAft>
                          <a:spcPts val="600"/>
                        </a:spcAft>
                        <a:buClr>
                          <a:srgbClr val="920075"/>
                        </a:buClr>
                        <a:buFont typeface="Arial"/>
                        <a:buChar char="•"/>
                      </a:pPr>
                      <a:r>
                        <a:rPr lang="en-US" sz="1600" b="0" dirty="0">
                          <a:solidFill>
                            <a:srgbClr val="414042"/>
                          </a:solidFill>
                          <a:effectLst/>
                          <a:latin typeface="Roboto"/>
                          <a:ea typeface="Roboto"/>
                          <a:cs typeface="Times New Roman"/>
                        </a:rPr>
                        <a:t>The CDC states that those with disabilities are more likely to </a:t>
                      </a:r>
                      <a:r>
                        <a:rPr lang="en-US" sz="1600" b="1" dirty="0">
                          <a:solidFill>
                            <a:srgbClr val="414042"/>
                          </a:solidFill>
                          <a:effectLst/>
                          <a:latin typeface="Roboto"/>
                          <a:ea typeface="Roboto"/>
                          <a:cs typeface="Times New Roman"/>
                        </a:rPr>
                        <a:t>smoke, have heart disease, be obese, </a:t>
                      </a:r>
                      <a:r>
                        <a:rPr lang="en-US" sz="1600" b="0" dirty="0">
                          <a:solidFill>
                            <a:srgbClr val="414042"/>
                          </a:solidFill>
                          <a:effectLst/>
                          <a:latin typeface="Roboto"/>
                          <a:ea typeface="Roboto"/>
                          <a:cs typeface="Times New Roman"/>
                        </a:rPr>
                        <a:t>and </a:t>
                      </a:r>
                      <a:r>
                        <a:rPr lang="en-US" sz="1600" b="1" dirty="0">
                          <a:solidFill>
                            <a:srgbClr val="414042"/>
                          </a:solidFill>
                          <a:effectLst/>
                          <a:latin typeface="Roboto"/>
                          <a:ea typeface="Roboto"/>
                          <a:cs typeface="Times New Roman"/>
                        </a:rPr>
                        <a:t>have </a:t>
                      </a:r>
                      <a:r>
                        <a:rPr lang="en-US" sz="1600" b="1" dirty="0" err="1">
                          <a:solidFill>
                            <a:srgbClr val="414042"/>
                          </a:solidFill>
                          <a:effectLst/>
                          <a:latin typeface="Roboto"/>
                          <a:ea typeface="Roboto"/>
                          <a:cs typeface="Times New Roman"/>
                        </a:rPr>
                        <a:t>diabietes</a:t>
                      </a:r>
                      <a:r>
                        <a:rPr lang="en-US" sz="1600" b="1" dirty="0">
                          <a:solidFill>
                            <a:srgbClr val="414042"/>
                          </a:solidFill>
                          <a:effectLst/>
                          <a:latin typeface="Roboto"/>
                          <a:ea typeface="Roboto"/>
                          <a:cs typeface="Times New Roman"/>
                        </a:rPr>
                        <a:t>, </a:t>
                      </a:r>
                      <a:r>
                        <a:rPr lang="en-US" sz="1600" b="0" dirty="0">
                          <a:solidFill>
                            <a:srgbClr val="414042"/>
                          </a:solidFill>
                          <a:effectLst/>
                          <a:latin typeface="Roboto"/>
                          <a:ea typeface="Roboto"/>
                          <a:cs typeface="Times New Roman"/>
                        </a:rPr>
                        <a:t>as well as have a higher chance of being undereducated or underemployed.</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Why should I care?</a:t>
            </a:r>
            <a:endParaRPr lang="en-US" dirty="0">
              <a:cs typeface="Roboto" panose="02000000000000000000" pitchFamily="2" charset="0"/>
            </a:endParaRPr>
          </a:p>
        </p:txBody>
      </p:sp>
      <p:pic>
        <p:nvPicPr>
          <p:cNvPr id="3" name="Picture 2" descr="A picture of the state of Virginia with four people in front of it, with the wording, &quot;1,606,061 adults in Virginia have a disability. This is equal to 24 percent or 1 in 4 adults in Virginia.&quot; One person in the group is colored orange.">
            <a:extLst>
              <a:ext uri="{FF2B5EF4-FFF2-40B4-BE49-F238E27FC236}">
                <a16:creationId xmlns:a16="http://schemas.microsoft.com/office/drawing/2014/main" id="{E781FD3F-AF37-5E95-9862-59479B99A169}"/>
              </a:ext>
            </a:extLst>
          </p:cNvPr>
          <p:cNvPicPr>
            <a:picLocks noChangeAspect="1"/>
          </p:cNvPicPr>
          <p:nvPr/>
        </p:nvPicPr>
        <p:blipFill>
          <a:blip r:embed="rId3"/>
          <a:stretch>
            <a:fillRect/>
          </a:stretch>
        </p:blipFill>
        <p:spPr>
          <a:xfrm>
            <a:off x="6829927" y="1124953"/>
            <a:ext cx="4858752" cy="4858752"/>
          </a:xfrm>
          <a:prstGeom prst="rect">
            <a:avLst/>
          </a:prstGeom>
        </p:spPr>
      </p:pic>
    </p:spTree>
    <p:extLst>
      <p:ext uri="{BB962C8B-B14F-4D97-AF65-F5344CB8AC3E}">
        <p14:creationId xmlns:p14="http://schemas.microsoft.com/office/powerpoint/2010/main" val="222599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511311923"/>
              </p:ext>
            </p:extLst>
          </p:nvPr>
        </p:nvGraphicFramePr>
        <p:xfrm>
          <a:off x="722058" y="1007936"/>
          <a:ext cx="7597771" cy="8351520"/>
        </p:xfrm>
        <a:graphic>
          <a:graphicData uri="http://schemas.openxmlformats.org/drawingml/2006/table">
            <a:tbl>
              <a:tblPr firstRow="1" bandRow="1"/>
              <a:tblGrid>
                <a:gridCol w="7597771">
                  <a:extLst>
                    <a:ext uri="{9D8B030D-6E8A-4147-A177-3AD203B41FA5}">
                      <a16:colId xmlns:a16="http://schemas.microsoft.com/office/drawing/2014/main" val="377280143"/>
                    </a:ext>
                  </a:extLst>
                </a:gridCol>
              </a:tblGrid>
              <a:tr h="2885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2853218">
                <a:tc>
                  <a:txBody>
                    <a:bodyPr/>
                    <a:lstStyle/>
                    <a:p>
                      <a:pPr marL="457200" marR="0" lvl="0" indent="-457200" algn="l">
                        <a:lnSpc>
                          <a:spcPct val="100000"/>
                        </a:lnSpc>
                        <a:spcBef>
                          <a:spcPts val="1200"/>
                        </a:spcBef>
                        <a:spcAft>
                          <a:spcPts val="600"/>
                        </a:spcAft>
                        <a:buClr>
                          <a:srgbClr val="920075"/>
                        </a:buClr>
                        <a:buFont typeface="Arial"/>
                        <a:buChar char="•"/>
                      </a:pPr>
                      <a:r>
                        <a:rPr lang="en-US" sz="1600" b="0">
                          <a:solidFill>
                            <a:srgbClr val="414042"/>
                          </a:solidFill>
                          <a:effectLst/>
                          <a:latin typeface="Roboto"/>
                          <a:ea typeface="Roboto"/>
                          <a:cs typeface="Times New Roman"/>
                        </a:rPr>
                        <a:t>Disabilities can be </a:t>
                      </a:r>
                      <a:r>
                        <a:rPr lang="en-US" sz="1600" b="1">
                          <a:solidFill>
                            <a:srgbClr val="414042"/>
                          </a:solidFill>
                          <a:effectLst/>
                          <a:latin typeface="Roboto"/>
                          <a:ea typeface="Roboto"/>
                          <a:cs typeface="Times New Roman"/>
                        </a:rPr>
                        <a:t>visible</a:t>
                      </a:r>
                      <a:r>
                        <a:rPr lang="en-US" sz="1600" b="0">
                          <a:solidFill>
                            <a:srgbClr val="414042"/>
                          </a:solidFill>
                          <a:effectLst/>
                          <a:latin typeface="Roboto"/>
                          <a:ea typeface="Roboto"/>
                          <a:cs typeface="Times New Roman"/>
                        </a:rPr>
                        <a:t> or </a:t>
                      </a:r>
                      <a:r>
                        <a:rPr lang="en-US" sz="1600" b="1">
                          <a:solidFill>
                            <a:srgbClr val="414042"/>
                          </a:solidFill>
                          <a:effectLst/>
                          <a:latin typeface="Roboto"/>
                          <a:ea typeface="Roboto"/>
                          <a:cs typeface="Times New Roman"/>
                        </a:rPr>
                        <a:t>invisible</a:t>
                      </a:r>
                      <a:r>
                        <a:rPr lang="en-US" sz="1600" b="0">
                          <a:solidFill>
                            <a:srgbClr val="414042"/>
                          </a:solidFill>
                          <a:effectLst/>
                          <a:latin typeface="Roboto"/>
                          <a:ea typeface="Roboto"/>
                          <a:cs typeface="Times New Roman"/>
                        </a:rPr>
                        <a:t>. You cannot look at someone and automatically assume they do not have a disability or do not need assistive technologies.</a:t>
                      </a:r>
                    </a:p>
                    <a:p>
                      <a:pPr marL="457200" marR="0" lvl="0" indent="-457200" algn="l">
                        <a:lnSpc>
                          <a:spcPct val="100000"/>
                        </a:lnSpc>
                        <a:spcBef>
                          <a:spcPts val="1200"/>
                        </a:spcBef>
                        <a:spcAft>
                          <a:spcPts val="600"/>
                        </a:spcAft>
                        <a:buClr>
                          <a:srgbClr val="920075"/>
                        </a:buClr>
                        <a:buFont typeface="Arial"/>
                        <a:buChar char="•"/>
                      </a:pPr>
                      <a:r>
                        <a:rPr lang="en-US" sz="1600" b="0">
                          <a:solidFill>
                            <a:srgbClr val="414042"/>
                          </a:solidFill>
                          <a:effectLst/>
                          <a:latin typeface="Roboto"/>
                          <a:ea typeface="Roboto"/>
                          <a:cs typeface="Times New Roman"/>
                        </a:rPr>
                        <a:t>Disability is a </a:t>
                      </a:r>
                      <a:r>
                        <a:rPr lang="en-US" sz="1600" b="1">
                          <a:solidFill>
                            <a:srgbClr val="414042"/>
                          </a:solidFill>
                          <a:effectLst/>
                          <a:latin typeface="Roboto"/>
                          <a:ea typeface="Roboto"/>
                          <a:cs typeface="Times New Roman"/>
                        </a:rPr>
                        <a:t>spectrum.</a:t>
                      </a:r>
                      <a:r>
                        <a:rPr lang="en-US" sz="1600" b="0">
                          <a:solidFill>
                            <a:srgbClr val="414042"/>
                          </a:solidFill>
                          <a:effectLst/>
                          <a:latin typeface="Roboto"/>
                          <a:ea typeface="Roboto"/>
                          <a:cs typeface="Times New Roman"/>
                        </a:rPr>
                        <a:t> Disabilities can be either </a:t>
                      </a:r>
                      <a:r>
                        <a:rPr lang="en-US" sz="1600" b="1">
                          <a:solidFill>
                            <a:srgbClr val="414042"/>
                          </a:solidFill>
                          <a:effectLst/>
                          <a:latin typeface="Roboto"/>
                          <a:ea typeface="Roboto"/>
                          <a:cs typeface="Times New Roman"/>
                        </a:rPr>
                        <a:t>permanent</a:t>
                      </a:r>
                      <a:r>
                        <a:rPr lang="en-US" sz="1600" b="0">
                          <a:solidFill>
                            <a:srgbClr val="414042"/>
                          </a:solidFill>
                          <a:effectLst/>
                          <a:latin typeface="Roboto"/>
                          <a:ea typeface="Roboto"/>
                          <a:cs typeface="Times New Roman"/>
                        </a:rPr>
                        <a:t>, </a:t>
                      </a:r>
                      <a:r>
                        <a:rPr lang="en-US" sz="1600" b="1">
                          <a:solidFill>
                            <a:srgbClr val="414042"/>
                          </a:solidFill>
                          <a:effectLst/>
                          <a:latin typeface="Roboto"/>
                          <a:ea typeface="Roboto"/>
                          <a:cs typeface="Times New Roman"/>
                        </a:rPr>
                        <a:t>situational, </a:t>
                      </a:r>
                      <a:r>
                        <a:rPr lang="en-US" sz="1600" b="0">
                          <a:solidFill>
                            <a:srgbClr val="414042"/>
                          </a:solidFill>
                          <a:effectLst/>
                          <a:latin typeface="Roboto"/>
                          <a:ea typeface="Roboto"/>
                          <a:cs typeface="Times New Roman"/>
                        </a:rPr>
                        <a:t>or </a:t>
                      </a:r>
                      <a:r>
                        <a:rPr lang="en-US" sz="1600" b="1">
                          <a:solidFill>
                            <a:srgbClr val="414042"/>
                          </a:solidFill>
                          <a:effectLst/>
                          <a:latin typeface="Roboto"/>
                          <a:ea typeface="Roboto"/>
                          <a:cs typeface="Times New Roman"/>
                        </a:rPr>
                        <a:t>temporary.</a:t>
                      </a:r>
                    </a:p>
                    <a:p>
                      <a:pPr marL="457200" marR="0" lvl="0" indent="-457200" algn="l">
                        <a:lnSpc>
                          <a:spcPct val="100000"/>
                        </a:lnSpc>
                        <a:spcBef>
                          <a:spcPts val="1200"/>
                        </a:spcBef>
                        <a:spcAft>
                          <a:spcPts val="600"/>
                        </a:spcAft>
                        <a:buClr>
                          <a:srgbClr val="920075"/>
                        </a:buClr>
                        <a:buFont typeface="Arial"/>
                        <a:buChar char="•"/>
                      </a:pPr>
                      <a:r>
                        <a:rPr lang="en-US" sz="1600" b="0">
                          <a:solidFill>
                            <a:srgbClr val="414042"/>
                          </a:solidFill>
                          <a:effectLst/>
                          <a:latin typeface="Roboto"/>
                          <a:ea typeface="Roboto"/>
                          <a:cs typeface="Times New Roman"/>
                        </a:rPr>
                        <a:t>How one person experiences their disability may not be the same way another person experiences the same disability. They may use </a:t>
                      </a:r>
                      <a:r>
                        <a:rPr lang="en-US" sz="1600" b="1">
                          <a:solidFill>
                            <a:srgbClr val="414042"/>
                          </a:solidFill>
                          <a:effectLst/>
                          <a:latin typeface="Roboto"/>
                          <a:ea typeface="Roboto"/>
                          <a:cs typeface="Times New Roman"/>
                        </a:rPr>
                        <a:t>different aides, have different manifestations or symptoms of their disability</a:t>
                      </a:r>
                      <a:r>
                        <a:rPr lang="en-US" sz="1600" b="0">
                          <a:solidFill>
                            <a:srgbClr val="414042"/>
                          </a:solidFill>
                          <a:effectLst/>
                          <a:latin typeface="Roboto"/>
                          <a:ea typeface="Roboto"/>
                          <a:cs typeface="Times New Roman"/>
                        </a:rPr>
                        <a:t>, or even </a:t>
                      </a:r>
                      <a:r>
                        <a:rPr lang="en-US" sz="1600" b="1">
                          <a:solidFill>
                            <a:srgbClr val="414042"/>
                          </a:solidFill>
                          <a:effectLst/>
                          <a:latin typeface="Roboto"/>
                          <a:ea typeface="Roboto"/>
                          <a:cs typeface="Times New Roman"/>
                        </a:rPr>
                        <a:t>experience different challenges</a:t>
                      </a:r>
                      <a:r>
                        <a:rPr lang="en-US" sz="1600" b="0">
                          <a:solidFill>
                            <a:srgbClr val="414042"/>
                          </a:solidFill>
                          <a:effectLst/>
                          <a:latin typeface="Roboto"/>
                          <a:ea typeface="Roboto"/>
                          <a:cs typeface="Times New Roman"/>
                        </a:rPr>
                        <a:t>.</a:t>
                      </a:r>
                    </a:p>
                    <a:p>
                      <a:pPr marL="457200" marR="0" lvl="0" indent="-457200" algn="l">
                        <a:lnSpc>
                          <a:spcPct val="100000"/>
                        </a:lnSpc>
                        <a:spcBef>
                          <a:spcPts val="1200"/>
                        </a:spcBef>
                        <a:spcAft>
                          <a:spcPts val="600"/>
                        </a:spcAft>
                        <a:buClr>
                          <a:srgbClr val="920075"/>
                        </a:buClr>
                        <a:buFont typeface="Arial"/>
                        <a:buChar char="•"/>
                      </a:pPr>
                      <a:r>
                        <a:rPr lang="en-US" sz="1600" b="0">
                          <a:solidFill>
                            <a:srgbClr val="414042"/>
                          </a:solidFill>
                          <a:effectLst/>
                          <a:latin typeface="Roboto"/>
                          <a:ea typeface="Roboto"/>
                          <a:cs typeface="Times New Roman"/>
                        </a:rPr>
                        <a:t>Disability equality and accessibility is still a relatively new concept, and some people with disabilities may have been taught to </a:t>
                      </a:r>
                      <a:r>
                        <a:rPr lang="en-US" sz="1600" b="1">
                          <a:solidFill>
                            <a:srgbClr val="414042"/>
                          </a:solidFill>
                          <a:effectLst/>
                          <a:latin typeface="Roboto"/>
                          <a:ea typeface="Roboto"/>
                          <a:cs typeface="Times New Roman"/>
                        </a:rPr>
                        <a:t>hide or lie about their disability </a:t>
                      </a:r>
                      <a:r>
                        <a:rPr lang="en-US" sz="1600" b="0">
                          <a:solidFill>
                            <a:srgbClr val="414042"/>
                          </a:solidFill>
                          <a:effectLst/>
                          <a:latin typeface="Roboto"/>
                          <a:ea typeface="Roboto"/>
                          <a:cs typeface="Times New Roman"/>
                        </a:rPr>
                        <a:t>to better "fit in."</a:t>
                      </a:r>
                    </a:p>
                    <a:p>
                      <a:pPr marL="457200" marR="0" lvl="0" indent="-457200" algn="l">
                        <a:lnSpc>
                          <a:spcPct val="100000"/>
                        </a:lnSpc>
                        <a:spcBef>
                          <a:spcPts val="1200"/>
                        </a:spcBef>
                        <a:spcAft>
                          <a:spcPts val="600"/>
                        </a:spcAft>
                        <a:buClr>
                          <a:srgbClr val="920075"/>
                        </a:buClr>
                        <a:buFont typeface="Arial"/>
                        <a:buChar char="•"/>
                      </a:pPr>
                      <a:r>
                        <a:rPr lang="en-US" sz="1600" b="1">
                          <a:solidFill>
                            <a:srgbClr val="414042"/>
                          </a:solidFill>
                          <a:effectLst/>
                          <a:latin typeface="Roboto"/>
                          <a:ea typeface="Roboto"/>
                          <a:cs typeface="Times New Roman"/>
                        </a:rPr>
                        <a:t>Accessibility also helps those who have no disability</a:t>
                      </a:r>
                      <a:r>
                        <a:rPr lang="en-US" sz="1600" b="0">
                          <a:solidFill>
                            <a:srgbClr val="414042"/>
                          </a:solidFill>
                          <a:effectLst/>
                          <a:latin typeface="Roboto"/>
                          <a:ea typeface="Roboto"/>
                          <a:cs typeface="Times New Roman"/>
                        </a:rPr>
                        <a:t>. Accessibility, when done correctly, benefits the whole rather than one subset.</a:t>
                      </a: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2860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2860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2860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2860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2860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2860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2860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2860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2860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2860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Important information to consider...</a:t>
            </a:r>
            <a:endParaRPr lang="en-US" dirty="0">
              <a:cs typeface="Roboto" panose="02000000000000000000" pitchFamily="2" charset="0"/>
            </a:endParaRPr>
          </a:p>
        </p:txBody>
      </p:sp>
      <p:pic>
        <p:nvPicPr>
          <p:cNvPr id="5" name="Picture 4" descr="A picture showing 12 people, representing the senses of touch, seeing, hearing, and speaking. Each person shows a permanent, temporary, or situational disability.">
            <a:extLst>
              <a:ext uri="{FF2B5EF4-FFF2-40B4-BE49-F238E27FC236}">
                <a16:creationId xmlns:a16="http://schemas.microsoft.com/office/drawing/2014/main" id="{33D2CB35-0281-DFA9-B658-675F6AE64C1E}"/>
              </a:ext>
            </a:extLst>
          </p:cNvPr>
          <p:cNvPicPr>
            <a:picLocks noChangeAspect="1"/>
          </p:cNvPicPr>
          <p:nvPr/>
        </p:nvPicPr>
        <p:blipFill>
          <a:blip r:embed="rId3"/>
          <a:stretch>
            <a:fillRect/>
          </a:stretch>
        </p:blipFill>
        <p:spPr>
          <a:xfrm>
            <a:off x="8524938" y="860258"/>
            <a:ext cx="2882439" cy="5147509"/>
          </a:xfrm>
          <a:prstGeom prst="rect">
            <a:avLst/>
          </a:prstGeom>
        </p:spPr>
      </p:pic>
    </p:spTree>
    <p:extLst>
      <p:ext uri="{BB962C8B-B14F-4D97-AF65-F5344CB8AC3E}">
        <p14:creationId xmlns:p14="http://schemas.microsoft.com/office/powerpoint/2010/main" val="63630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fb9d63-c47d-40c0-92f6-503b803927cd">
      <Terms xmlns="http://schemas.microsoft.com/office/infopath/2007/PartnerControls"/>
    </lcf76f155ced4ddcb4097134ff3c332f>
    <TaxCatchAll xmlns="59bbb2d0-248b-43cb-9d64-2158f2caa579" xsi:nil="true"/>
    <SharedWithUsers xmlns="59bbb2d0-248b-43cb-9d64-2158f2caa579">
      <UserInfo>
        <DisplayName>Kida, Jordanka (VITA)</DisplayName>
        <AccountId>1269</AccountId>
        <AccountType/>
      </UserInfo>
      <UserInfo>
        <DisplayName>Bailey, Rhonda (VITA)</DisplayName>
        <AccountId>1238</AccountId>
        <AccountType/>
      </UserInfo>
      <UserInfo>
        <DisplayName>Nesmith, Kelvonte (VITA)</DisplayName>
        <AccountId>1247</AccountId>
        <AccountType/>
      </UserInfo>
      <UserInfo>
        <DisplayName>Milesh, Nicolle (VITA)</DisplayName>
        <AccountId>943</AccountId>
        <AccountType/>
      </UserInfo>
      <UserInfo>
        <DisplayName>Legrand, Lindsay (VITA)</DisplayName>
        <AccountId>867</AccountId>
        <AccountType/>
      </UserInfo>
      <UserInfo>
        <DisplayName>Taylor, Sam (VITA)</DisplayName>
        <AccountId>39</AccountId>
        <AccountType/>
      </UserInfo>
      <UserInfo>
        <DisplayName>Rogers, Julie (VITA)</DisplayName>
        <AccountId>25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C80B9DA3E3774C9DE13C3F136ED879" ma:contentTypeVersion="12" ma:contentTypeDescription="Create a new document." ma:contentTypeScope="" ma:versionID="bf2604b77b0bc7c82c7b587d7ca1a7e5">
  <xsd:schema xmlns:xsd="http://www.w3.org/2001/XMLSchema" xmlns:xs="http://www.w3.org/2001/XMLSchema" xmlns:p="http://schemas.microsoft.com/office/2006/metadata/properties" xmlns:ns2="86fb9d63-c47d-40c0-92f6-503b803927cd" xmlns:ns3="59bbb2d0-248b-43cb-9d64-2158f2caa579" targetNamespace="http://schemas.microsoft.com/office/2006/metadata/properties" ma:root="true" ma:fieldsID="9dcfebe51348cccfac9e5e599eb471bf" ns2:_="" ns3:_="">
    <xsd:import namespace="86fb9d63-c47d-40c0-92f6-503b803927cd"/>
    <xsd:import namespace="59bbb2d0-248b-43cb-9d64-2158f2caa57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b9d63-c47d-40c0-92f6-503b803927c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bb2d0-248b-43cb-9d64-2158f2caa5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25eb3fc-050e-444c-803f-36a1acd16a4f}" ma:internalName="TaxCatchAll" ma:showField="CatchAllData" ma:web="59bbb2d0-248b-43cb-9d64-2158f2caa5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C538F7-DE25-43DA-A2B2-13D5CB4E0A0E}">
  <ds:schemaRefs>
    <ds:schemaRef ds:uri="http://schemas.microsoft.com/sharepoint/v3/contenttype/forms"/>
  </ds:schemaRefs>
</ds:datastoreItem>
</file>

<file path=customXml/itemProps2.xml><?xml version="1.0" encoding="utf-8"?>
<ds:datastoreItem xmlns:ds="http://schemas.openxmlformats.org/officeDocument/2006/customXml" ds:itemID="{3F0BBB04-633D-4C09-B877-ED8C50342138}">
  <ds:schemaRefs>
    <ds:schemaRef ds:uri="59bbb2d0-248b-43cb-9d64-2158f2caa579"/>
    <ds:schemaRef ds:uri="86fb9d63-c47d-40c0-92f6-503b803927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2B849D-8D70-4ADF-897B-F9CE6B7F4D0D}">
  <ds:schemaRefs>
    <ds:schemaRef ds:uri="59bbb2d0-248b-43cb-9d64-2158f2caa579"/>
    <ds:schemaRef ds:uri="86fb9d63-c47d-40c0-92f6-503b80392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26</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Introduction</vt:lpstr>
      <vt:lpstr>PowerPoint Presentation</vt:lpstr>
      <vt:lpstr>PowerPoint Presentation</vt:lpstr>
      <vt:lpstr>PowerPoint Presentation</vt:lpstr>
      <vt:lpstr>Foundational Knowledge</vt:lpstr>
      <vt:lpstr>PowerPoint Presentation</vt:lpstr>
      <vt:lpstr>PowerPoint Presentation</vt:lpstr>
      <vt:lpstr>PowerPoint Presentation</vt:lpstr>
      <vt:lpstr>PowerPoint Presentation</vt:lpstr>
      <vt:lpstr>Eyes</vt:lpstr>
      <vt:lpstr>PowerPoint Presentation</vt:lpstr>
      <vt:lpstr>PowerPoint Presentation</vt:lpstr>
      <vt:lpstr>PowerPoint Presentation</vt:lpstr>
      <vt:lpstr>Ears</vt:lpstr>
      <vt:lpstr>PowerPoint Presentation</vt:lpstr>
      <vt:lpstr>Hands</vt:lpstr>
      <vt:lpstr>PowerPoint Presentation</vt:lpstr>
      <vt:lpstr>PowerPoint Presentation</vt:lpstr>
      <vt:lpstr>Brain</vt:lpstr>
      <vt:lpstr>PowerPoint Presentation</vt:lpstr>
      <vt:lpstr>PowerPoint Presentation</vt:lpstr>
      <vt:lpstr>Compound Disabilities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Atrayo (VITA)</dc:creator>
  <cp:revision>904</cp:revision>
  <dcterms:created xsi:type="dcterms:W3CDTF">2023-04-17T13:28:59Z</dcterms:created>
  <dcterms:modified xsi:type="dcterms:W3CDTF">2024-07-01T17:40:55Z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0x010100F2C80B9DA3E3774C9DE13C3F136ED879</vt:lpwstr>
  </property>
  <property fmtid="{D5CDD505-2E9C-101B-9397-08002B2CF9AE}" pid="3" name="MediaServiceImageTags">
    <vt:lpwstr/>
  </property>
</Properties>
</file>